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71" r:id="rId3"/>
    <p:sldId id="272" r:id="rId4"/>
    <p:sldId id="261" r:id="rId5"/>
    <p:sldId id="273" r:id="rId6"/>
    <p:sldId id="266" r:id="rId7"/>
    <p:sldId id="267" r:id="rId8"/>
    <p:sldId id="268" r:id="rId9"/>
    <p:sldId id="274" r:id="rId10"/>
    <p:sldId id="262" r:id="rId11"/>
    <p:sldId id="263" r:id="rId12"/>
    <p:sldId id="260" r:id="rId13"/>
    <p:sldId id="264" r:id="rId14"/>
    <p:sldId id="265" r:id="rId15"/>
    <p:sldId id="269" r:id="rId16"/>
    <p:sldId id="258" r:id="rId17"/>
    <p:sldId id="270" r:id="rId1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033C4-C291-4C06-80D5-866DE3471984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4867D-CB59-46CF-982C-FB8E64F08FA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備忘稿版面配置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TW" altLang="en-US" smtClean="0"/>
          </a:p>
        </p:txBody>
      </p:sp>
      <p:sp>
        <p:nvSpPr>
          <p:cNvPr id="20484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9B14F8F-C7EE-4BF9-AA9D-62214AD30544}" type="slidenum">
              <a:rPr lang="zh-TW" altLang="en-US" smtClean="0"/>
              <a:pPr/>
              <a:t>14</a:t>
            </a:fld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4E5D8-4B25-4821-B834-B55C6DBBA450}" type="datetimeFigureOut">
              <a:rPr lang="zh-TW" altLang="en-US" smtClean="0"/>
              <a:pPr/>
              <a:t>2017/9/20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475E9-DD67-4A6A-951D-8D668B530A59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圖片 6" descr="Hsing_Fu_Junior_High_School_Logo.gif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858148" y="214290"/>
            <a:ext cx="1073157" cy="928694"/>
          </a:xfrm>
          <a:prstGeom prst="rect">
            <a:avLst/>
          </a:prstGeom>
        </p:spPr>
      </p:pic>
      <p:pic>
        <p:nvPicPr>
          <p:cNvPr id="8" name="圖片 7" descr="logo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361960" y="6029348"/>
            <a:ext cx="5638800" cy="685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KAI_&#24184;&#31119;&#22283;&#20013;\&#25945;&#32946;&#29702;&#24565;\105&#26032;&#29983;&#35347;&#32244;\LINE_MOVIE_1429194112509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KAI_&#24184;&#31119;&#22283;&#20013;\&#25945;&#32946;&#29702;&#24565;\105&#26032;&#29983;&#35347;&#32244;\LINE_MOVIE_1452643061885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533400"/>
            <a:ext cx="7543800" cy="495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給國中新鮮人與父母的建議</a:t>
            </a:r>
            <a:r>
              <a:rPr lang="zh-TW" altLang="en-US" b="1" dirty="0"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en-US" b="1" dirty="0">
                <a:latin typeface="標楷體" pitchFamily="65" charset="-120"/>
                <a:ea typeface="標楷體" pitchFamily="65" charset="-120"/>
              </a:rPr>
            </a:br>
            <a:r>
              <a:rPr lang="zh-TW" altLang="en-US" b="1" dirty="0"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en-US" b="1" dirty="0">
                <a:latin typeface="標楷體" pitchFamily="65" charset="-120"/>
                <a:ea typeface="標楷體" pitchFamily="65" charset="-120"/>
              </a:rPr>
            </a:br>
            <a:r>
              <a:rPr lang="zh-TW" altLang="en-US" sz="3000" b="1" dirty="0">
                <a:latin typeface="標楷體" pitchFamily="65" charset="-120"/>
                <a:ea typeface="標楷體" pitchFamily="65" charset="-120"/>
              </a:rPr>
              <a:t>報告人</a:t>
            </a:r>
            <a:r>
              <a:rPr lang="zh-TW" altLang="en-US" sz="3000" b="1" dirty="0" smtClean="0">
                <a:latin typeface="標楷體" pitchFamily="65" charset="-120"/>
                <a:ea typeface="標楷體" pitchFamily="65" charset="-120"/>
              </a:rPr>
              <a:t>：幸福國中校長 莊文凱</a:t>
            </a:r>
            <a:endParaRPr lang="zh-TW" altLang="en-US" sz="3000" b="1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8915400" cy="2895600"/>
          </a:xfrm>
        </p:spPr>
        <p:txBody>
          <a:bodyPr>
            <a:normAutofit fontScale="85000" lnSpcReduction="20000"/>
          </a:bodyPr>
          <a:lstStyle/>
          <a:p>
            <a:pPr algn="l"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一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、神經的特性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 algn="l"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  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（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一）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用進廢退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 algn="l"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        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你不用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就會被分掉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        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 algn="l"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        猴子手掌中指實驗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   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二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常用更靈活：神經元反應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       加速</a:t>
            </a:r>
            <a:endParaRPr lang="zh-TW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 lvl="1" algn="l">
              <a:defRPr/>
            </a:pPr>
            <a:endParaRPr lang="zh-TW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 algn="l">
              <a:defRPr/>
            </a:pP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</a:t>
            </a:r>
            <a:endParaRPr lang="zh-TW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en-US" altLang="zh-TW" sz="2800" b="1" dirty="0" smtClean="0"/>
              <a:t> </a:t>
            </a:r>
            <a:endParaRPr lang="zh-TW" altLang="zh-TW" sz="2800" dirty="0" smtClean="0"/>
          </a:p>
          <a:p>
            <a:pPr>
              <a:defRPr/>
            </a:pPr>
            <a:endParaRPr lang="zh-TW" altLang="en-US" dirty="0">
              <a:solidFill>
                <a:srgbClr val="00040C"/>
              </a:solidFill>
            </a:endParaRPr>
          </a:p>
        </p:txBody>
      </p:sp>
      <p:pic>
        <p:nvPicPr>
          <p:cNvPr id="11267" name="圖片 3" descr="E:\index_files\01\01.files\slide0012_image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828800"/>
            <a:ext cx="389731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標題 1"/>
          <p:cNvSpPr txBox="1">
            <a:spLocks/>
          </p:cNvSpPr>
          <p:nvPr/>
        </p:nvSpPr>
        <p:spPr bwMode="auto">
          <a:xfrm>
            <a:off x="928662" y="0"/>
            <a:ext cx="71961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TW" sz="44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---</a:t>
            </a:r>
            <a:r>
              <a:rPr lang="zh-TW" altLang="en-US" sz="4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我要廣泛學習，不放棄</a:t>
            </a:r>
            <a:endParaRPr lang="zh-TW" altLang="en-US" sz="44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1269" name="圖片 6" descr="神經連結_強化連結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206875"/>
            <a:ext cx="5486400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文字方塊 6"/>
          <p:cNvSpPr txBox="1">
            <a:spLocks noChangeArrowheads="1"/>
          </p:cNvSpPr>
          <p:nvPr/>
        </p:nvSpPr>
        <p:spPr bwMode="auto">
          <a:xfrm>
            <a:off x="152400" y="4343400"/>
            <a:ext cx="6553200" cy="230822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zh-TW" altLang="en-US"/>
          </a:p>
        </p:txBody>
      </p:sp>
      <p:sp>
        <p:nvSpPr>
          <p:cNvPr id="8" name="文字方塊 7"/>
          <p:cNvSpPr txBox="1">
            <a:spLocks noChangeArrowheads="1"/>
          </p:cNvSpPr>
          <p:nvPr/>
        </p:nvSpPr>
        <p:spPr bwMode="auto">
          <a:xfrm>
            <a:off x="5257800" y="1828800"/>
            <a:ext cx="3733800" cy="2586038"/>
          </a:xfrm>
          <a:prstGeom prst="rect">
            <a:avLst/>
          </a:prstGeom>
          <a:solidFill>
            <a:srgbClr val="3C15E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 txBox="1">
            <a:spLocks/>
          </p:cNvSpPr>
          <p:nvPr/>
        </p:nvSpPr>
        <p:spPr bwMode="auto">
          <a:xfrm>
            <a:off x="1033463" y="0"/>
            <a:ext cx="71961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TW" sz="44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---</a:t>
            </a:r>
            <a:r>
              <a:rPr lang="zh-TW" altLang="en-US" sz="4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我的左右腦都重要</a:t>
            </a:r>
            <a:endParaRPr lang="zh-TW" altLang="en-US" sz="44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0" y="1752600"/>
            <a:ext cx="8915400" cy="28956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一</a:t>
            </a:r>
            <a:r>
              <a:rPr lang="zh-TW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、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左、右腦雖各司其職，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但相互合作：</a:t>
            </a: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   </a:t>
            </a:r>
            <a:r>
              <a:rPr lang="zh-TW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（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一）你看到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L(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右腦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，</a:t>
            </a: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         還是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D(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左腦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         </a:t>
            </a: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    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二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左腦重細節，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      右腦重輪廓</a:t>
            </a:r>
            <a:endParaRPr lang="zh-TW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§"/>
              <a:defRPr/>
            </a:pPr>
            <a:endParaRPr lang="zh-TW" altLang="zh-TW" sz="20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</a:t>
            </a:r>
            <a:endParaRPr lang="zh-TW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TW" sz="28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 </a:t>
            </a:r>
            <a:endParaRPr lang="zh-TW" altLang="zh-TW" sz="2800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endParaRPr lang="zh-TW" altLang="en-US" sz="3200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12292" name="圖片 5" descr="大腦運作差異_左右腦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1828800"/>
            <a:ext cx="5029200" cy="235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圖片 6" descr="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4362450"/>
            <a:ext cx="6858000" cy="238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字方塊 7"/>
          <p:cNvSpPr txBox="1">
            <a:spLocks noChangeArrowheads="1"/>
          </p:cNvSpPr>
          <p:nvPr/>
        </p:nvSpPr>
        <p:spPr bwMode="auto">
          <a:xfrm>
            <a:off x="4038600" y="2133600"/>
            <a:ext cx="4876800" cy="2032000"/>
          </a:xfrm>
          <a:prstGeom prst="rect">
            <a:avLst/>
          </a:prstGeom>
          <a:solidFill>
            <a:srgbClr val="3C15E3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zh-TW" altLang="en-US"/>
          </a:p>
        </p:txBody>
      </p:sp>
      <p:sp>
        <p:nvSpPr>
          <p:cNvPr id="9" name="文字方塊 8"/>
          <p:cNvSpPr txBox="1">
            <a:spLocks noChangeArrowheads="1"/>
          </p:cNvSpPr>
          <p:nvPr/>
        </p:nvSpPr>
        <p:spPr bwMode="auto">
          <a:xfrm>
            <a:off x="228600" y="4267200"/>
            <a:ext cx="6553200" cy="230822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en-US" altLang="zh-TW"/>
          </a:p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-0.15833 -0.0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50834 -0.0016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9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957263" y="0"/>
            <a:ext cx="7196137" cy="1828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zh-TW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---</a:t>
            </a:r>
            <a:r>
              <a:rPr lang="zh-TW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我要聽得到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228600" y="1828800"/>
            <a:ext cx="8686800" cy="47244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一</a:t>
            </a:r>
            <a:r>
              <a:rPr lang="zh-TW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、語言是開啟認知的鑰匙，學習語言要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依賴</a:t>
            </a:r>
            <a:r>
              <a:rPr lang="zh-TW" altLang="zh-TW" sz="2400" b="1" kern="0" dirty="0" smtClean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聽覺</a:t>
            </a:r>
            <a:endParaRPr lang="en-US" altLang="zh-TW" sz="2400" b="1" kern="0" dirty="0" smtClean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zh-TW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二</a:t>
            </a:r>
            <a:r>
              <a:rPr lang="zh-TW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、聽覺的重要性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（</a:t>
            </a:r>
            <a:r>
              <a:rPr lang="zh-TW" altLang="en-US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一）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最早成熟，最晚離開的感覺</a:t>
            </a:r>
          </a:p>
          <a:p>
            <a:pPr marL="742950" lvl="1" indent="-285750" eaLnBrk="0" hangingPunct="0">
              <a:spcBef>
                <a:spcPct val="20000"/>
              </a:spcBef>
              <a:buClr>
                <a:schemeClr val="accent2"/>
              </a:buClr>
              <a:defRPr/>
            </a:pP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（</a:t>
            </a:r>
            <a:r>
              <a:rPr lang="zh-TW" altLang="en-US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二）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耳朵（單側）有</a:t>
            </a:r>
            <a:r>
              <a:rPr lang="en-US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3,500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個聽神經，死亡不再恢復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   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（</a:t>
            </a:r>
            <a:r>
              <a:rPr lang="zh-TW" altLang="en-US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三）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在</a:t>
            </a:r>
            <a:r>
              <a:rPr lang="en-US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89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分貝的環境下兩個小時，聽神經會死掉</a:t>
            </a:r>
            <a:r>
              <a:rPr lang="zh-TW" altLang="en-US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；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每增加三個分貝，</a:t>
            </a:r>
            <a:endParaRPr lang="en-US" altLang="zh-TW" sz="20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         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聽神經死亡的時間就減少一半</a:t>
            </a:r>
            <a:r>
              <a:rPr lang="zh-TW" altLang="en-US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；</a:t>
            </a:r>
            <a:r>
              <a:rPr lang="en-US" altLang="zh-TW" sz="2000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 </a:t>
            </a:r>
            <a:r>
              <a:rPr lang="en-US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121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分貝</a:t>
            </a:r>
            <a:r>
              <a:rPr lang="en-US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,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只要</a:t>
            </a:r>
            <a:r>
              <a:rPr lang="en-US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7</a:t>
            </a:r>
            <a:r>
              <a:rPr lang="zh-TW" altLang="zh-TW" sz="20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秒就死亡</a:t>
            </a:r>
            <a:r>
              <a:rPr lang="zh-TW" altLang="en-US" sz="2000" b="1" kern="0" dirty="0" smtClean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。</a:t>
            </a:r>
            <a:endParaRPr lang="en-US" altLang="zh-TW" sz="2000" b="1" kern="0" dirty="0" smtClean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en-US" altLang="zh-TW" sz="2400" b="1" kern="0" dirty="0" smtClean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 smtClean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三、保護聽力：少用耳機，使用時用全罩式耳機，控制音量。</a:t>
            </a: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zh-TW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</a:t>
            </a:r>
            <a:endParaRPr lang="zh-TW" altLang="en-US" sz="3200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（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一）背景知識的重要：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0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</a:t>
            </a: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右圖為何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</a:t>
            </a:r>
            <a:endParaRPr lang="zh-TW" altLang="en-US" dirty="0"/>
          </a:p>
        </p:txBody>
      </p:sp>
      <p:pic>
        <p:nvPicPr>
          <p:cNvPr id="13315" name="圖片 3" descr="E:\index_files\01\01.files\slide0017_image0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6675" y="2286000"/>
            <a:ext cx="519112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標題 1"/>
          <p:cNvSpPr txBox="1">
            <a:spLocks/>
          </p:cNvSpPr>
          <p:nvPr/>
        </p:nvSpPr>
        <p:spPr bwMode="auto">
          <a:xfrm>
            <a:off x="1033463" y="0"/>
            <a:ext cx="71961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TW" sz="40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---</a:t>
            </a:r>
            <a:r>
              <a:rPr lang="zh-TW" altLang="en-US" sz="4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我要充實背景知識</a:t>
            </a:r>
            <a:endParaRPr lang="zh-TW" altLang="en-US" sz="40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7" name="Object 1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2362200" y="2057400"/>
          <a:ext cx="3962400" cy="3248025"/>
        </p:xfrm>
        <a:graphic>
          <a:graphicData uri="http://schemas.openxmlformats.org/presentationml/2006/ole">
            <p:oleObj spid="_x0000_s1026" name="PhotoImpact" r:id="rId4" imgW="3961905" imgH="3247619" progId="PI3.Image">
              <p:embed/>
            </p:oleObj>
          </a:graphicData>
        </a:graphic>
      </p:graphicFrame>
      <p:graphicFrame>
        <p:nvGraphicFramePr>
          <p:cNvPr id="24579" name="Object 3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2362200" y="1981200"/>
          <a:ext cx="3962400" cy="3248025"/>
        </p:xfrm>
        <a:graphic>
          <a:graphicData uri="http://schemas.openxmlformats.org/presentationml/2006/ole">
            <p:oleObj spid="_x0000_s1027" name="PhotoImpact" r:id="rId5" imgW="3961905" imgH="3247619" progId="PI3.Image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2362200" y="2057400"/>
          <a:ext cx="3962400" cy="3248025"/>
        </p:xfrm>
        <a:graphic>
          <a:graphicData uri="http://schemas.openxmlformats.org/presentationml/2006/ole">
            <p:oleObj spid="_x0000_s1028" name="PhotoImpact" r:id="rId6" imgW="3961905" imgH="3247619" progId="PI3.Image">
              <p:embed/>
            </p:oleObj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（二）背景知識的影響：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請念出來：</a:t>
            </a: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zh-TW" alt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zh-TW" alt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1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一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多做理性的訓練。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二、運動幫助學習，午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晚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休小憩協助大腦修復機能，累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 積複習避免遺忘。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三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、眼見不為真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：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它不是真的反射外面的東西，它反射的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   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是你後天的解釋。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zh-TW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四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、惟獨依賴大量閱讀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與學習</a:t>
            </a:r>
            <a:r>
              <a:rPr lang="zh-TW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才能改變人的偏見，讓人有同理心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，能夠創造發現新事物。</a:t>
            </a:r>
            <a:endParaRPr lang="zh-TW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zh-TW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zh-TW" altLang="en-US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標題 1"/>
          <p:cNvSpPr txBox="1">
            <a:spLocks/>
          </p:cNvSpPr>
          <p:nvPr/>
        </p:nvSpPr>
        <p:spPr bwMode="auto">
          <a:xfrm>
            <a:off x="1033463" y="0"/>
            <a:ext cx="71961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zh-TW" altLang="en-US" sz="4000" b="1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結語</a:t>
            </a:r>
            <a:r>
              <a:rPr lang="en-US" altLang="zh-TW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/>
            </a:r>
            <a:br>
              <a:rPr lang="en-US" altLang="zh-TW" sz="4000" b="1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</a:br>
            <a:endParaRPr lang="zh-TW" altLang="en-US" sz="40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珍惜我們擁有的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" name="LINE_MOVIE_1429194112509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31880" y="1357298"/>
            <a:ext cx="6697706" cy="5023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585814" y="1071546"/>
            <a:ext cx="7772400" cy="4572000"/>
          </a:xfrm>
        </p:spPr>
        <p:txBody>
          <a:bodyPr>
            <a:normAutofit fontScale="90000"/>
          </a:bodyPr>
          <a:lstStyle/>
          <a:p>
            <a:pPr>
              <a:lnSpc>
                <a:spcPct val="135000"/>
              </a:lnSpc>
              <a:defRPr/>
            </a:pPr>
            <a:r>
              <a:rPr lang="zh-TW" altLang="en-US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  <a:t>希望</a:t>
            </a:r>
            <a:r>
              <a:rPr lang="en-US" altLang="zh-TW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  <a:t>~</a:t>
            </a:r>
            <a:r>
              <a:rPr lang="zh-TW" altLang="en-US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  <a:t>   </a:t>
            </a:r>
            <a:r>
              <a:rPr lang="en-US" altLang="zh-TW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  <a:t/>
            </a:r>
            <a:br>
              <a:rPr lang="en-US" altLang="zh-TW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</a:br>
            <a:r>
              <a:rPr lang="zh-TW" altLang="en-US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  <a:t>大家能順利度過青春期</a:t>
            </a:r>
            <a:r>
              <a:rPr lang="en-US" altLang="zh-TW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  <a:t/>
            </a:r>
            <a:br>
              <a:rPr lang="en-US" altLang="zh-TW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</a:br>
            <a:r>
              <a:rPr lang="zh-TW" altLang="en-US" sz="6000" b="1" dirty="0" smtClean="0">
                <a:solidFill>
                  <a:srgbClr val="FF0000"/>
                </a:solidFill>
                <a:effectLst/>
                <a:ea typeface="標楷體" pitchFamily="65" charset="-120"/>
              </a:rPr>
              <a:t>成為優質的國中生</a:t>
            </a:r>
            <a:endParaRPr lang="zh-TW" altLang="en-US" sz="60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4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恭喜各位</a:t>
            </a:r>
            <a:r>
              <a:rPr lang="en-US" altLang="zh-TW" sz="54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!</a:t>
            </a:r>
            <a:endParaRPr lang="zh-TW" altLang="en-US" sz="54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開始成為一位小大人</a:t>
            </a:r>
            <a:endParaRPr lang="en-US" altLang="zh-TW" sz="4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面對自己生理與心理的改變</a:t>
            </a:r>
            <a:endParaRPr lang="en-US" altLang="zh-TW" sz="40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000" dirty="0" smtClean="0">
                <a:latin typeface="標楷體" pitchFamily="65" charset="-120"/>
                <a:ea typeface="標楷體" pitchFamily="65" charset="-120"/>
              </a:rPr>
              <a:t>開始對自己與周遭親友、同學負責</a:t>
            </a:r>
            <a:endParaRPr lang="en-US" altLang="zh-TW" sz="4000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sz="40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人與動物有什麼不同？</a:t>
            </a:r>
            <a:endParaRPr lang="zh-TW" altLang="en-US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sz="36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有潛力無窮的大腦，</a:t>
            </a:r>
            <a:endParaRPr lang="en-US" altLang="zh-TW" sz="3600" b="1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6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具思考能力</a:t>
            </a:r>
            <a:endParaRPr lang="zh-TW" altLang="en-US" sz="36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1"/>
          <p:cNvSpPr>
            <a:spLocks noGrp="1"/>
          </p:cNvSpPr>
          <p:nvPr>
            <p:ph type="title"/>
          </p:nvPr>
        </p:nvSpPr>
        <p:spPr>
          <a:xfrm>
            <a:off x="1033463" y="0"/>
            <a:ext cx="7196137" cy="1828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zh-TW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---</a:t>
            </a:r>
            <a:r>
              <a:rPr lang="zh-TW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我要成為</a:t>
            </a:r>
            <a:r>
              <a:rPr lang="en-US" altLang="zh-TW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EQ</a:t>
            </a:r>
            <a:r>
              <a:rPr lang="zh-TW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達人</a:t>
            </a:r>
            <a:endParaRPr lang="zh-TW" altLang="en-US" b="1" dirty="0">
              <a:solidFill>
                <a:srgbClr val="FF0000"/>
              </a:solidFill>
            </a:endParaRPr>
          </a:p>
        </p:txBody>
      </p:sp>
      <p:sp>
        <p:nvSpPr>
          <p:cNvPr id="5" name="副標題 2"/>
          <p:cNvSpPr txBox="1">
            <a:spLocks/>
          </p:cNvSpPr>
          <p:nvPr/>
        </p:nvSpPr>
        <p:spPr>
          <a:xfrm>
            <a:off x="228600" y="1828800"/>
            <a:ext cx="8686800" cy="4724400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一</a:t>
            </a:r>
            <a:r>
              <a:rPr lang="zh-TW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、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情緒由大腦的杏仁核控制</a:t>
            </a:r>
            <a:r>
              <a:rPr lang="zh-TW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，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理性由大腦的皮質掌控。所以一般人易受情緒影響而鑄成大錯。</a:t>
            </a: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en-US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二、</a:t>
            </a: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EQ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可以透過後天訓練來培養：常用</a:t>
            </a:r>
            <a:r>
              <a:rPr lang="zh-TW" altLang="en-US" sz="2400" b="1" kern="0" dirty="0" smtClean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皮質讓</a:t>
            </a:r>
            <a:r>
              <a:rPr lang="zh-TW" altLang="en-US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反應、功能強化→常做理性思考。</a:t>
            </a:r>
            <a:endParaRPr lang="zh-TW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endParaRPr lang="zh-TW" altLang="zh-TW" sz="2400" b="1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標楷體" pitchFamily="65" charset="-120"/>
              <a:ea typeface="標楷體" pitchFamily="65" charset="-120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hlink"/>
              </a:buClr>
              <a:defRPr/>
            </a:pPr>
            <a:r>
              <a:rPr lang="en-US" altLang="zh-TW" sz="2400" b="1" kern="0" dirty="0">
                <a:solidFill>
                  <a:srgbClr val="00040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標楷體" pitchFamily="65" charset="-120"/>
                <a:ea typeface="標楷體" pitchFamily="65" charset="-120"/>
              </a:rPr>
              <a:t> </a:t>
            </a:r>
            <a:endParaRPr lang="zh-TW" altLang="en-US" sz="3200" kern="0" dirty="0">
              <a:solidFill>
                <a:srgbClr val="00040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  <p:pic>
        <p:nvPicPr>
          <p:cNvPr id="10244" name="圖片 5" descr="杏仁核_皮質_路徑長短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743200"/>
            <a:ext cx="359092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理性思考</a:t>
            </a:r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---</a:t>
            </a:r>
            <a:r>
              <a:rPr lang="zh-TW" altLang="en-US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停、看、聽</a:t>
            </a:r>
            <a:endParaRPr lang="zh-TW" altLang="en-US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050" name="Picture 2" descr="G:\壽山高中_各種備份\壽山高中_教務主任PC\101-08-06_教務處\新生訓練輔導\102學年度教務處\photo-jpg\判斷_杯子_人臉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5588" y="2347930"/>
            <a:ext cx="3552825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圖片 4" descr="E:\index_files\01\01.files\slide0029_image04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2514600"/>
            <a:ext cx="3779838" cy="370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98638"/>
            <a:ext cx="8229600" cy="4525962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zh-TW" altLang="en-US" sz="20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（一）</a:t>
            </a:r>
            <a:r>
              <a:rPr lang="zh-TW" altLang="zh-TW" sz="20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大腦會在潛意識進行推論，就算你知道事實非如此，還是一樣。</a:t>
            </a:r>
            <a:r>
              <a:rPr lang="en-US" altLang="zh-TW" sz="20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20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en-US" altLang="zh-TW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sym typeface="Wingdings"/>
              </a:rPr>
              <a:t></a:t>
            </a:r>
            <a:r>
              <a:rPr lang="zh-TW" altLang="zh-TW" sz="2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人會有偏見</a:t>
            </a:r>
            <a:endParaRPr lang="en-US" altLang="zh-TW" sz="2000" b="1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0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 </a:t>
            </a: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0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 比大小：</a:t>
            </a: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endParaRPr lang="zh-TW" altLang="en-US" sz="2000" dirty="0"/>
          </a:p>
        </p:txBody>
      </p:sp>
      <p:pic>
        <p:nvPicPr>
          <p:cNvPr id="4" name="圖片 3" descr="E:\index_files\01\01.files\slide0028_image0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514600"/>
            <a:ext cx="3810000" cy="373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標題 1"/>
          <p:cNvSpPr txBox="1">
            <a:spLocks/>
          </p:cNvSpPr>
          <p:nvPr/>
        </p:nvSpPr>
        <p:spPr bwMode="auto">
          <a:xfrm>
            <a:off x="1033463" y="0"/>
            <a:ext cx="71961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TW" sz="44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---</a:t>
            </a:r>
            <a:r>
              <a:rPr lang="zh-TW" altLang="en-US" sz="44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itchFamily="65" charset="-120"/>
                <a:ea typeface="標楷體" pitchFamily="65" charset="-120"/>
                <a:cs typeface="+mj-cs"/>
              </a:rPr>
              <a:t>我要去除偏見</a:t>
            </a:r>
            <a:endParaRPr lang="zh-TW" altLang="en-US" sz="44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二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明亮問題：</a:t>
            </a:r>
          </a:p>
        </p:txBody>
      </p:sp>
      <p:pic>
        <p:nvPicPr>
          <p:cNvPr id="15363" name="圖片 3" descr="E:\index_files\01\01.files\slide0030_image04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8988" y="1195406"/>
            <a:ext cx="670401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圖片 5" descr="蒙娜麗莎_倒立圖_正立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762000"/>
            <a:ext cx="4578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endParaRPr lang="en-US" altLang="zh-TW" sz="20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三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)</a:t>
            </a: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蒙娜麗莎</a:t>
            </a:r>
            <a:endParaRPr lang="en-US" altLang="zh-TW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Font typeface="Wingdings" pitchFamily="2" charset="2"/>
              <a:buNone/>
              <a:defRPr/>
            </a:pPr>
            <a:r>
              <a:rPr lang="zh-TW" altLang="en-US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真漂亮嗎</a:t>
            </a:r>
            <a:r>
              <a:rPr lang="en-US" altLang="zh-TW" sz="2400" b="1" dirty="0" smtClean="0">
                <a:solidFill>
                  <a:srgbClr val="00040C"/>
                </a:solidFill>
                <a:latin typeface="標楷體" pitchFamily="65" charset="-120"/>
                <a:ea typeface="標楷體" pitchFamily="65" charset="-120"/>
              </a:rPr>
              <a:t>?</a:t>
            </a:r>
            <a:endParaRPr lang="zh-TW" altLang="en-US" sz="2400" b="1" dirty="0" smtClean="0">
              <a:solidFill>
                <a:srgbClr val="00040C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5" name="圖片 4" descr="蒙娜麗莎_倒立圖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685800"/>
            <a:ext cx="4578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眼見不為真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" name="LINE_MOVIE_1452643061885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36629" y="1214423"/>
            <a:ext cx="6816768" cy="5112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401</Words>
  <Application>Microsoft Office PowerPoint</Application>
  <PresentationFormat>如螢幕大小 (4:3)</PresentationFormat>
  <Paragraphs>116</Paragraphs>
  <Slides>17</Slides>
  <Notes>1</Notes>
  <HiddenSlides>0</HiddenSlides>
  <MMClips>2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19" baseType="lpstr">
      <vt:lpstr>Office 佈景主題</vt:lpstr>
      <vt:lpstr>PhotoImpact</vt:lpstr>
      <vt:lpstr>給國中新鮮人與父母的建議  報告人：幸福國中校長 莊文凱</vt:lpstr>
      <vt:lpstr>恭喜各位!</vt:lpstr>
      <vt:lpstr>人與動物有什麼不同？</vt:lpstr>
      <vt:lpstr>---我要成為EQ達人</vt:lpstr>
      <vt:lpstr>理性思考---停、看、聽</vt:lpstr>
      <vt:lpstr>投影片 6</vt:lpstr>
      <vt:lpstr>投影片 7</vt:lpstr>
      <vt:lpstr>投影片 8</vt:lpstr>
      <vt:lpstr>眼見不為真</vt:lpstr>
      <vt:lpstr>投影片 10</vt:lpstr>
      <vt:lpstr>投影片 11</vt:lpstr>
      <vt:lpstr>---我要聽得到</vt:lpstr>
      <vt:lpstr>投影片 13</vt:lpstr>
      <vt:lpstr>投影片 14</vt:lpstr>
      <vt:lpstr>投影片 15</vt:lpstr>
      <vt:lpstr>珍惜我們擁有的</vt:lpstr>
      <vt:lpstr>希望~    大家能順利度過青春期 成為優質的國中生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桃園市立幸福國民中學  105學年度新生訓練  校長簡報  報告人：校長 莊文凱</dc:title>
  <dc:creator>user</dc:creator>
  <cp:lastModifiedBy>user</cp:lastModifiedBy>
  <cp:revision>8</cp:revision>
  <dcterms:created xsi:type="dcterms:W3CDTF">2016-08-22T15:39:18Z</dcterms:created>
  <dcterms:modified xsi:type="dcterms:W3CDTF">2017-09-20T15:10:39Z</dcterms:modified>
</cp:coreProperties>
</file>