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8"/>
  </p:notesMasterIdLst>
  <p:sldIdLst>
    <p:sldId id="269" r:id="rId2"/>
    <p:sldId id="350" r:id="rId3"/>
    <p:sldId id="351" r:id="rId4"/>
    <p:sldId id="352" r:id="rId5"/>
    <p:sldId id="391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5" r:id="rId27"/>
    <p:sldId id="378" r:id="rId28"/>
    <p:sldId id="395" r:id="rId29"/>
    <p:sldId id="396" r:id="rId30"/>
    <p:sldId id="397" r:id="rId31"/>
    <p:sldId id="382" r:id="rId32"/>
    <p:sldId id="383" r:id="rId33"/>
    <p:sldId id="384" r:id="rId34"/>
    <p:sldId id="385" r:id="rId35"/>
    <p:sldId id="387" r:id="rId36"/>
    <p:sldId id="388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DE899"/>
    <a:srgbClr val="FEF4CE"/>
    <a:srgbClr val="FFCC00"/>
    <a:srgbClr val="CC0000"/>
    <a:srgbClr val="009900"/>
    <a:srgbClr val="F2A10E"/>
    <a:srgbClr val="00CC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245" autoAdjust="0"/>
    <p:restoredTop sz="99768" autoAdjust="0"/>
  </p:normalViewPr>
  <p:slideViewPr>
    <p:cSldViewPr snapToGrid="0">
      <p:cViewPr>
        <p:scale>
          <a:sx n="120" d="100"/>
          <a:sy n="120" d="100"/>
        </p:scale>
        <p:origin x="6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BF1DF-591C-4F71-9BDF-609902F34B18}" type="doc">
      <dgm:prSet loTypeId="urn:microsoft.com/office/officeart/2005/8/layout/default" loCatId="list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zh-TW" altLang="en-US"/>
        </a:p>
      </dgm:t>
    </dgm:pt>
    <dgm:pt modelId="{F3A99725-17A6-4372-92C8-473E92C6F9E6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細菌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FD5B0EE-83CC-4125-B338-702AA94686C8}" type="par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D08A879A-932E-4D71-977C-B80FADB4F22D}" type="sib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B3AAE2F-7ACA-4348-9E84-8C89824AD840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</a:rPr>
            <a:t>病毒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effectLst/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F5F9216-05EE-476C-BA62-D147A572BE96}" type="par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9D69A913-407C-41EE-9C96-3864DCC1067F}" type="sib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79ED1EB8-F456-4982-BA01-32EF397E11F6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rPr>
            <a:t>寄生蟲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957D315-C5A5-4542-958F-8BA846B0BAE1}" type="par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2C38F467-5113-4FB4-B884-0DBE7001F0A5}" type="sib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66883084-1BA8-477B-A115-84E09ABEFA09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毒素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F7A8D79-F9CA-41A3-AC3F-E66AE395D688}" type="par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D793C3E-413A-4117-B37D-5B51EACAD9F1}" type="sib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AE8709DC-193C-46E1-8F87-9BAE0E7EA853}" type="pres">
      <dgm:prSet presAssocID="{30DBF1DF-591C-4F71-9BDF-609902F34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F319EE7-C7A9-4772-898F-2A08358B0A81}" type="pres">
      <dgm:prSet presAssocID="{F3A99725-17A6-4372-92C8-473E92C6F9E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2F0017-39E7-454F-BB3E-F883CE82EAEB}" type="pres">
      <dgm:prSet presAssocID="{D08A879A-932E-4D71-977C-B80FADB4F22D}" presName="sibTrans" presStyleCnt="0"/>
      <dgm:spPr/>
    </dgm:pt>
    <dgm:pt modelId="{DB61F0D4-0058-4C3E-B814-FEB50744BEA5}" type="pres">
      <dgm:prSet presAssocID="{BB3AAE2F-7ACA-4348-9E84-8C89824AD84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9DB3DE-79CA-4FD3-8B8D-1C7D604F93AC}" type="pres">
      <dgm:prSet presAssocID="{9D69A913-407C-41EE-9C96-3864DCC1067F}" presName="sibTrans" presStyleCnt="0"/>
      <dgm:spPr/>
    </dgm:pt>
    <dgm:pt modelId="{6225DAEC-32E2-48C1-9EF8-E9DE4197C597}" type="pres">
      <dgm:prSet presAssocID="{79ED1EB8-F456-4982-BA01-32EF397E11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56214C-0A07-4D39-9A02-4788BE45EB8B}" type="pres">
      <dgm:prSet presAssocID="{2C38F467-5113-4FB4-B884-0DBE7001F0A5}" presName="sibTrans" presStyleCnt="0"/>
      <dgm:spPr/>
    </dgm:pt>
    <dgm:pt modelId="{27EC547B-2537-46DC-AD20-5F7E655D5F63}" type="pres">
      <dgm:prSet presAssocID="{66883084-1BA8-477B-A115-84E09ABEFA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9B4C8E9-2258-45A3-983F-31A0E59EF99C}" type="presOf" srcId="{BB3AAE2F-7ACA-4348-9E84-8C89824AD840}" destId="{DB61F0D4-0058-4C3E-B814-FEB50744BEA5}" srcOrd="0" destOrd="0" presId="urn:microsoft.com/office/officeart/2005/8/layout/default"/>
    <dgm:cxn modelId="{DCCB1987-87CE-4DE8-8667-BAD92653C101}" srcId="{30DBF1DF-591C-4F71-9BDF-609902F34B18}" destId="{66883084-1BA8-477B-A115-84E09ABEFA09}" srcOrd="3" destOrd="0" parTransId="{2F7A8D79-F9CA-41A3-AC3F-E66AE395D688}" sibTransId="{BD793C3E-413A-4117-B37D-5B51EACAD9F1}"/>
    <dgm:cxn modelId="{A5BF00E0-52ED-4E88-B013-067EBC7A2E3E}" type="presOf" srcId="{79ED1EB8-F456-4982-BA01-32EF397E11F6}" destId="{6225DAEC-32E2-48C1-9EF8-E9DE4197C597}" srcOrd="0" destOrd="0" presId="urn:microsoft.com/office/officeart/2005/8/layout/default"/>
    <dgm:cxn modelId="{505BAD2D-CAFE-4A15-BBFA-748023889960}" type="presOf" srcId="{F3A99725-17A6-4372-92C8-473E92C6F9E6}" destId="{6F319EE7-C7A9-4772-898F-2A08358B0A81}" srcOrd="0" destOrd="0" presId="urn:microsoft.com/office/officeart/2005/8/layout/default"/>
    <dgm:cxn modelId="{E070919D-1DA5-469C-819B-07E0423561ED}" srcId="{30DBF1DF-591C-4F71-9BDF-609902F34B18}" destId="{F3A99725-17A6-4372-92C8-473E92C6F9E6}" srcOrd="0" destOrd="0" parTransId="{5FD5B0EE-83CC-4125-B338-702AA94686C8}" sibTransId="{D08A879A-932E-4D71-977C-B80FADB4F22D}"/>
    <dgm:cxn modelId="{C0973729-8523-4829-97A8-98B692DE5B03}" srcId="{30DBF1DF-591C-4F71-9BDF-609902F34B18}" destId="{BB3AAE2F-7ACA-4348-9E84-8C89824AD840}" srcOrd="1" destOrd="0" parTransId="{9F5F9216-05EE-476C-BA62-D147A572BE96}" sibTransId="{9D69A913-407C-41EE-9C96-3864DCC1067F}"/>
    <dgm:cxn modelId="{97258A65-556E-45B5-BE5E-C3244A4661E1}" type="presOf" srcId="{30DBF1DF-591C-4F71-9BDF-609902F34B18}" destId="{AE8709DC-193C-46E1-8F87-9BAE0E7EA853}" srcOrd="0" destOrd="0" presId="urn:microsoft.com/office/officeart/2005/8/layout/default"/>
    <dgm:cxn modelId="{86CE813B-61BB-4E47-9BD3-7D654F871891}" type="presOf" srcId="{66883084-1BA8-477B-A115-84E09ABEFA09}" destId="{27EC547B-2537-46DC-AD20-5F7E655D5F63}" srcOrd="0" destOrd="0" presId="urn:microsoft.com/office/officeart/2005/8/layout/default"/>
    <dgm:cxn modelId="{6BABA951-0590-4D80-A68D-1888A2F18294}" srcId="{30DBF1DF-591C-4F71-9BDF-609902F34B18}" destId="{79ED1EB8-F456-4982-BA01-32EF397E11F6}" srcOrd="2" destOrd="0" parTransId="{C957D315-C5A5-4542-958F-8BA846B0BAE1}" sibTransId="{2C38F467-5113-4FB4-B884-0DBE7001F0A5}"/>
    <dgm:cxn modelId="{18B6AD63-3C5C-4EB9-9345-137E99B88F6E}" type="presParOf" srcId="{AE8709DC-193C-46E1-8F87-9BAE0E7EA853}" destId="{6F319EE7-C7A9-4772-898F-2A08358B0A81}" srcOrd="0" destOrd="0" presId="urn:microsoft.com/office/officeart/2005/8/layout/default"/>
    <dgm:cxn modelId="{0B4F989E-AAB2-4D57-A4B7-48D4144135C5}" type="presParOf" srcId="{AE8709DC-193C-46E1-8F87-9BAE0E7EA853}" destId="{002F0017-39E7-454F-BB3E-F883CE82EAEB}" srcOrd="1" destOrd="0" presId="urn:microsoft.com/office/officeart/2005/8/layout/default"/>
    <dgm:cxn modelId="{1508DE92-AFC0-43B0-9F18-3EEC3C343350}" type="presParOf" srcId="{AE8709DC-193C-46E1-8F87-9BAE0E7EA853}" destId="{DB61F0D4-0058-4C3E-B814-FEB50744BEA5}" srcOrd="2" destOrd="0" presId="urn:microsoft.com/office/officeart/2005/8/layout/default"/>
    <dgm:cxn modelId="{ADD71F98-738D-452F-916D-A4A471CFF4FD}" type="presParOf" srcId="{AE8709DC-193C-46E1-8F87-9BAE0E7EA853}" destId="{649DB3DE-79CA-4FD3-8B8D-1C7D604F93AC}" srcOrd="3" destOrd="0" presId="urn:microsoft.com/office/officeart/2005/8/layout/default"/>
    <dgm:cxn modelId="{33B53A14-4F15-415A-9946-7A479B0A7DF6}" type="presParOf" srcId="{AE8709DC-193C-46E1-8F87-9BAE0E7EA853}" destId="{6225DAEC-32E2-48C1-9EF8-E9DE4197C597}" srcOrd="4" destOrd="0" presId="urn:microsoft.com/office/officeart/2005/8/layout/default"/>
    <dgm:cxn modelId="{BF6EB27B-94BC-4A94-AD69-35AC41FDACE6}" type="presParOf" srcId="{AE8709DC-193C-46E1-8F87-9BAE0E7EA853}" destId="{7956214C-0A07-4D39-9A02-4788BE45EB8B}" srcOrd="5" destOrd="0" presId="urn:microsoft.com/office/officeart/2005/8/layout/default"/>
    <dgm:cxn modelId="{2B03B815-EEE1-4EE5-8948-B68B7F0AE8B4}" type="presParOf" srcId="{AE8709DC-193C-46E1-8F87-9BAE0E7EA853}" destId="{27EC547B-2537-46DC-AD20-5F7E655D5F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C20E5-02F5-404D-BFC0-83FA9298A15D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D9AD1-5EC0-45D8-AA11-19AAFFCFB8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2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47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47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38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41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3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74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2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90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12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7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05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37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04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B93D-A1BD-4F8C-BEFB-6F27ABA58D88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8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4.png"/><Relationship Id="rId7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7.jpg"/><Relationship Id="rId4" Type="http://schemas.openxmlformats.org/officeDocument/2006/relationships/image" Target="../media/image1.png"/><Relationship Id="rId9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CppbG6QP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watch?v=ONkKy68HEI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62.png"/><Relationship Id="rId1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22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6002"/>
            <a:ext cx="9144000" cy="61737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08917" y="2279726"/>
            <a:ext cx="213468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9600" b="1" i="1" kern="1500" spc="-300" dirty="0" smtClean="0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</a:t>
            </a:r>
            <a:endParaRPr lang="zh-TW" altLang="en-US" sz="9600" b="1" i="1" spc="-3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365866" y="5326779"/>
            <a:ext cx="352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u="sng" spc="300" dirty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</a:t>
            </a:r>
            <a:r>
              <a:rPr lang="zh-TW" altLang="en-US" sz="5400" b="1" u="sng" spc="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尖兵</a:t>
            </a:r>
            <a:endParaRPr lang="zh-TW" altLang="en-US" sz="5400" b="1" u="sng" spc="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254661" y="298396"/>
            <a:ext cx="103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u="sng" spc="-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</a:t>
            </a:r>
            <a:endParaRPr lang="zh-TW" altLang="en-US" sz="7200" b="1" u="sng" spc="-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0" name="Picture 2" descr="D:\雅婷的資料夾\北教大\食媒性疾病防治教案教師指引手冊\素材\低年級ppt_封面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8" y="915437"/>
            <a:ext cx="6444652" cy="539504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94759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內容版面配置區 3" descr="18.png"/>
          <p:cNvPicPr>
            <a:picLocks noChangeAspect="1"/>
          </p:cNvPicPr>
          <p:nvPr/>
        </p:nvPicPr>
        <p:blipFill rotWithShape="1">
          <a:blip r:embed="rId4"/>
          <a:srcRect t="1" b="581"/>
          <a:stretch/>
        </p:blipFill>
        <p:spPr>
          <a:xfrm>
            <a:off x="2017123" y="4106507"/>
            <a:ext cx="1798053" cy="163755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"/>
          <a:stretch/>
        </p:blipFill>
        <p:spPr bwMode="auto">
          <a:xfrm>
            <a:off x="5342244" y="4106507"/>
            <a:ext cx="1815813" cy="163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755231" y="3577255"/>
            <a:ext cx="1852642" cy="402900"/>
          </a:xfr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肚子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痛</a:t>
            </a:r>
          </a:p>
        </p:txBody>
      </p:sp>
      <p:sp>
        <p:nvSpPr>
          <p:cNvPr id="36" name="標題 1"/>
          <p:cNvSpPr txBox="1">
            <a:spLocks/>
          </p:cNvSpPr>
          <p:nvPr/>
        </p:nvSpPr>
        <p:spPr>
          <a:xfrm>
            <a:off x="3483960" y="3577255"/>
            <a:ext cx="1958169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嘔</a:t>
            </a:r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n-cs"/>
              </a:rPr>
              <a:t>吐</a:t>
            </a: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6388669" y="3577256"/>
            <a:ext cx="1955224" cy="402898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拉肚子</a:t>
            </a:r>
            <a:endParaRPr lang="zh-TW" altLang="en-US" sz="2900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2017123" y="5826362"/>
            <a:ext cx="179805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發燒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5342244" y="5826362"/>
            <a:ext cx="181581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死亡</a:t>
            </a:r>
            <a:endParaRPr lang="zh-TW" altLang="en-US" sz="29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10553" y="231973"/>
            <a:ext cx="903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</a:t>
            </a:r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疾病的症狀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dirty="0"/>
          </a:p>
        </p:txBody>
      </p:sp>
      <p:pic>
        <p:nvPicPr>
          <p:cNvPr id="46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176861" y="6276678"/>
            <a:ext cx="4378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圖片來源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世界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衛生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組織</a:t>
            </a:r>
            <a:endParaRPr lang="en-US" altLang="zh-TW" sz="1600" b="1" dirty="0" smtClean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400050" lvl="1" indent="0">
              <a:buNone/>
            </a:pP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(WHO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Five 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keys to safer food)</a:t>
            </a:r>
          </a:p>
        </p:txBody>
      </p:sp>
      <p:pic>
        <p:nvPicPr>
          <p:cNvPr id="17" name="內容版面配置區 3" descr="16.png"/>
          <p:cNvPicPr>
            <a:picLocks noChangeAspect="1"/>
          </p:cNvPicPr>
          <p:nvPr/>
        </p:nvPicPr>
        <p:blipFill rotWithShape="1">
          <a:blip r:embed="rId7"/>
          <a:srcRect b="1691"/>
          <a:stretch/>
        </p:blipFill>
        <p:spPr>
          <a:xfrm>
            <a:off x="763267" y="1821788"/>
            <a:ext cx="1823199" cy="1693471"/>
          </a:xfrm>
          <a:prstGeom prst="rect">
            <a:avLst/>
          </a:prstGeom>
        </p:spPr>
      </p:pic>
      <p:pic>
        <p:nvPicPr>
          <p:cNvPr id="21" name="內容版面配置區 3" descr="17.png"/>
          <p:cNvPicPr>
            <a:picLocks noChangeAspect="1"/>
          </p:cNvPicPr>
          <p:nvPr/>
        </p:nvPicPr>
        <p:blipFill rotWithShape="1">
          <a:blip r:embed="rId8"/>
          <a:srcRect t="995" b="2625"/>
          <a:stretch/>
        </p:blipFill>
        <p:spPr>
          <a:xfrm>
            <a:off x="3483960" y="1821788"/>
            <a:ext cx="1958169" cy="1693471"/>
          </a:xfrm>
          <a:prstGeom prst="rect">
            <a:avLst/>
          </a:prstGeom>
        </p:spPr>
      </p:pic>
      <p:pic>
        <p:nvPicPr>
          <p:cNvPr id="32" name="內容版面配置區 3" descr="21.png"/>
          <p:cNvPicPr>
            <a:picLocks noChangeAspect="1"/>
          </p:cNvPicPr>
          <p:nvPr/>
        </p:nvPicPr>
        <p:blipFill rotWithShape="1">
          <a:blip r:embed="rId9"/>
          <a:srcRect b="1955"/>
          <a:stretch/>
        </p:blipFill>
        <p:spPr>
          <a:xfrm>
            <a:off x="6388669" y="1821788"/>
            <a:ext cx="1955223" cy="16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436552" y="72793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6600" b="1" i="1" u="sng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 原</a:t>
            </a:r>
            <a:endParaRPr lang="zh-TW" altLang="en-US" sz="6600" b="1" i="1" u="sng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757707035"/>
              </p:ext>
            </p:extLst>
          </p:nvPr>
        </p:nvGraphicFramePr>
        <p:xfrm>
          <a:off x="1533295" y="19713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向右箭號 1">
            <a:hlinkClick r:id="rId9" action="ppaction://hlinksldjump"/>
          </p:cNvPr>
          <p:cNvSpPr/>
          <p:nvPr/>
        </p:nvSpPr>
        <p:spPr>
          <a:xfrm>
            <a:off x="5834595" y="6459166"/>
            <a:ext cx="410553" cy="16537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457493" y="6279361"/>
            <a:ext cx="2054199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9" action="ppaction://hlinksldjump"/>
              </a:rPr>
              <a:t>下一章節</a:t>
            </a:r>
            <a:endParaRPr lang="zh-TW" altLang="en-US" sz="2400" b="1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36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5" y="4020854"/>
            <a:ext cx="2961429" cy="2022902"/>
          </a:xfrm>
          <a:prstGeom prst="rect">
            <a:avLst/>
          </a:prstGeom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2747876" y="3423088"/>
            <a:ext cx="362613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金黃色葡萄球菌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416364" y="6232359"/>
            <a:ext cx="2181211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霍亂弧菌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837627" y="6232360"/>
            <a:ext cx="3730696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病原性大腸桿菌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" name="文字方塊 2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4" name="弧形箭號 (上彎) 3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細菌類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17798" y="6043756"/>
            <a:ext cx="3144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4467" y="6043756"/>
            <a:ext cx="3026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zh-TW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144937" y="3207644"/>
            <a:ext cx="3510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3256252" y="1243130"/>
            <a:ext cx="2635596" cy="2014872"/>
            <a:chOff x="3144937" y="1179521"/>
            <a:chExt cx="2832012" cy="2165029"/>
          </a:xfrm>
        </p:grpSpPr>
        <p:sp>
          <p:nvSpPr>
            <p:cNvPr id="43" name="矩形 42"/>
            <p:cNvSpPr/>
            <p:nvPr/>
          </p:nvSpPr>
          <p:spPr>
            <a:xfrm>
              <a:off x="3144937" y="1179521"/>
              <a:ext cx="2832012" cy="216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Picture 2" descr="D:\雅婷的資料夾\食媒性疾病防治教案教師指引手冊\素材\更換圖片\金黃色葡萄球菌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79" y="1233974"/>
              <a:ext cx="2697948" cy="207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D:\雅婷的資料夾\食媒性疾病防治教案教師指引手冊\素材\更換圖片\(2)霍亂弧菌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35" y="4020853"/>
            <a:ext cx="2961429" cy="20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雅婷的資料夾\食媒性疾病防治教案教師指引手冊\素材\更換圖片\大腸桿菌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93" y="4020555"/>
            <a:ext cx="2932970" cy="19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3107547" y="5359514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諾羅病毒</a:t>
            </a:r>
            <a:endParaRPr lang="zh-TW" altLang="en-US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31" name="圖片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56" y="2540185"/>
            <a:ext cx="3475416" cy="2605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文字方塊 16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18" name="弧形箭號 (上彎) 17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315347" y="372421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病毒類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72858" y="5104739"/>
            <a:ext cx="3746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Picture 2" descr="D:\雅婷的資料夾\食媒性疾病防治教案教師指引手冊\素材\更換圖片\(1)諾羅病毒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8" y="2549504"/>
            <a:ext cx="3478314" cy="259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4610436" y="5200161"/>
            <a:ext cx="3146435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弓形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蟲卵</a:t>
            </a:r>
            <a:endParaRPr lang="zh-TW" altLang="en-US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文字方塊 18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20" name="弧形箭號 (上彎) 19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寄生蟲類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979351" y="5194138"/>
            <a:ext cx="321149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肝吸蟲</a:t>
            </a:r>
            <a:r>
              <a:rPr lang="zh-TW" altLang="en-US" sz="29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7" y="2862164"/>
            <a:ext cx="2944645" cy="19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20727" y="4820564"/>
            <a:ext cx="33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58319" y="4820564"/>
            <a:ext cx="357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  <a:endParaRPr lang="zh-TW" altLang="zh-TW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Picture 2" descr="D:\雅婷的資料夾\食媒性疾病防治教案教師指引手冊\素材\更換圖片\(5)弓形蟲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19" y="2862164"/>
            <a:ext cx="2987207" cy="19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5017462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毒</a:t>
            </a: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蕈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標題 1"/>
          <p:cNvSpPr txBox="1">
            <a:spLocks/>
          </p:cNvSpPr>
          <p:nvPr/>
        </p:nvSpPr>
        <p:spPr>
          <a:xfrm>
            <a:off x="1212588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河豚</a:t>
            </a:r>
          </a:p>
        </p:txBody>
      </p:sp>
      <p:sp>
        <p:nvSpPr>
          <p:cNvPr id="31" name="文字方塊 30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32" name="弧形箭號 (上彎) 31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毒素類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08" y="2849392"/>
            <a:ext cx="2279038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00494" y="5139270"/>
            <a:ext cx="352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圖片來源：衛生福利部食品藥物管理署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8" y="3065080"/>
            <a:ext cx="3230563" cy="1944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39547" y="5017495"/>
            <a:ext cx="4421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zh-TW" altLang="en-US" sz="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發展月刊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419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 引自衛生福利部食品藥物管理署</a:t>
            </a:r>
          </a:p>
        </p:txBody>
      </p:sp>
    </p:spTree>
    <p:extLst>
      <p:ext uri="{BB962C8B-B14F-4D97-AF65-F5344CB8AC3E}">
        <p14:creationId xmlns:p14="http://schemas.microsoft.com/office/powerpoint/2010/main" val="34632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 descr="-3-638.jpg"/>
          <p:cNvPicPr>
            <a:picLocks noChangeAspect="1"/>
          </p:cNvPicPr>
          <p:nvPr/>
        </p:nvPicPr>
        <p:blipFill rotWithShape="1">
          <a:blip r:embed="rId5"/>
          <a:srcRect l="59404" t="38848" r="11207" b="26513"/>
          <a:stretch/>
        </p:blipFill>
        <p:spPr>
          <a:xfrm>
            <a:off x="5574513" y="1866900"/>
            <a:ext cx="2562450" cy="2267510"/>
          </a:xfrm>
          <a:prstGeom prst="rect">
            <a:avLst/>
          </a:prstGeom>
        </p:spPr>
      </p:pic>
      <p:pic>
        <p:nvPicPr>
          <p:cNvPr id="36" name="圖片 35" descr="-3-638.jpg"/>
          <p:cNvPicPr>
            <a:picLocks noChangeAspect="1"/>
          </p:cNvPicPr>
          <p:nvPr/>
        </p:nvPicPr>
        <p:blipFill>
          <a:blip r:embed="rId5"/>
          <a:srcRect t="39040" r="67633" b="26513"/>
          <a:stretch>
            <a:fillRect/>
          </a:stretch>
        </p:blipFill>
        <p:spPr>
          <a:xfrm>
            <a:off x="706341" y="1972828"/>
            <a:ext cx="2682143" cy="2504111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3378513" y="3883962"/>
            <a:ext cx="2250299" cy="3000379"/>
            <a:chOff x="3000363" y="2857495"/>
            <a:chExt cx="3000398" cy="4000505"/>
          </a:xfrm>
        </p:grpSpPr>
        <p:pic>
          <p:nvPicPr>
            <p:cNvPr id="39" name="圖片 38" descr="-3-638.jpg"/>
            <p:cNvPicPr>
              <a:picLocks noChangeAspect="1"/>
            </p:cNvPicPr>
            <p:nvPr/>
          </p:nvPicPr>
          <p:blipFill>
            <a:blip r:embed="rId5"/>
            <a:srcRect l="30564" t="53236" r="44749"/>
            <a:stretch>
              <a:fillRect/>
            </a:stretch>
          </p:blipFill>
          <p:spPr>
            <a:xfrm>
              <a:off x="3000363" y="2857495"/>
              <a:ext cx="2812897" cy="4000505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4786314" y="5214949"/>
              <a:ext cx="1214447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zh-TW" altLang="en-US" sz="1350" dirty="0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15348" y="4499355"/>
            <a:ext cx="311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飲食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310250" y="5984401"/>
            <a:ext cx="309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接觸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806612" y="4134410"/>
            <a:ext cx="316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飛沫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主要傳染方式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78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320089"/>
            <a:ext cx="9144000" cy="4537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568823" y="2560169"/>
            <a:ext cx="8066934" cy="3799442"/>
          </a:xfrm>
        </p:spPr>
        <p:txBody>
          <a:bodyPr>
            <a:normAutofit/>
          </a:bodyPr>
          <a:lstStyle/>
          <a:p>
            <a:r>
              <a:rPr lang="zh-TW" altLang="zh-TW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dirty="0" smtClean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zh-TW" altLang="en-US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-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b="1" kern="100" dirty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https</a:t>
            </a:r>
            <a:r>
              <a:rPr lang="en-US" altLang="zh-TW" sz="2400" u="sng" kern="100" dirty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://</a:t>
            </a:r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www.youtube.com/watch?v=L9CppbG6QPs</a:t>
            </a:r>
            <a:endParaRPr lang="en-US" altLang="zh-TW" sz="2400" u="sng" kern="100" dirty="0" smtClean="0">
              <a:solidFill>
                <a:srgbClr val="0000FF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marL="0" indent="0">
              <a:buNone/>
            </a:pP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（影片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2800" kern="1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標楷體"/>
            </a:endParaRPr>
          </a:p>
          <a:p>
            <a:pPr>
              <a:lnSpc>
                <a:spcPct val="200000"/>
              </a:lnSpc>
            </a:pP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從兩部份看問題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kern="100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 己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/ </a:t>
            </a:r>
            <a:r>
              <a:rPr lang="zh-TW" altLang="en-US" b="1" kern="100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 人</a:t>
            </a:r>
            <a:endParaRPr lang="zh-TW" altLang="zh-TW" b="1" kern="100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15347" y="546208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得了</a:t>
            </a:r>
            <a:r>
              <a:rPr lang="zh-TW" altLang="en-US" sz="4800" b="1" i="1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endParaRPr lang="en-US" altLang="zh-TW" sz="4800" b="1" i="1" spc="-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該怎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辦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" name="Picture 2" descr="D:\雅婷的資料夾\北教大\食媒性疾病防治教案教師指引手冊\素材\小男孩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90" y="497627"/>
            <a:ext cx="1693332" cy="29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539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1503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128877"/>
            <a:ext cx="9144000" cy="472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409602"/>
            <a:ext cx="86181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感染了食媒性疾病，如何</a:t>
            </a:r>
            <a:r>
              <a:rPr lang="zh-TW" altLang="en-US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照顧自己</a:t>
            </a:r>
            <a:r>
              <a:rPr lang="en-US" altLang="zh-TW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7" name="內容版面配置區 3"/>
          <p:cNvSpPr txBox="1">
            <a:spLocks/>
          </p:cNvSpPr>
          <p:nvPr/>
        </p:nvSpPr>
        <p:spPr>
          <a:xfrm>
            <a:off x="457200" y="2259317"/>
            <a:ext cx="8229600" cy="299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補充水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與營養，必要時補充電解質。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少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量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多餐、清淡飲食，避免過油或高糖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spc="-300" dirty="0" smtClean="0">
              <a:solidFill>
                <a:schemeClr val="accent3">
                  <a:lumMod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注意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個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人衛生，勤洗手避免傳染給他人。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在家休息，避免去公共場所。</a:t>
            </a:r>
            <a: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（症狀解除</a:t>
            </a:r>
            <a:r>
              <a:rPr lang="zh-TW" altLang="en-US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48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小時再出門</a:t>
            </a:r>
            <a:r>
              <a:rPr lang="zh-TW" altLang="en-US" sz="2400" b="1" spc="-300" dirty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）</a:t>
            </a:r>
          </a:p>
        </p:txBody>
      </p:sp>
      <p:pic>
        <p:nvPicPr>
          <p:cNvPr id="3075" name="Picture 3" descr="D:\雅婷的資料夾\北教大\食媒性疾病防治教案教師指引手冊\素材\s_GM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38" y="5234864"/>
            <a:ext cx="2201801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雅婷的資料夾\北教大\食媒性疾病防治教案教師指引手冊\素材\s_GM_0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05" y="5234864"/>
            <a:ext cx="1297968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雅婷的資料夾\北教大\食媒性疾病防治教案教師指引手冊\素材\s_GM_0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62" y="5234865"/>
            <a:ext cx="2068433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6364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362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041002"/>
            <a:ext cx="9144000" cy="481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感染食媒性疾病，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</a:t>
            </a:r>
            <a:r>
              <a:rPr lang="zh-TW" altLang="en-US" sz="4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</a:t>
            </a:r>
            <a:r>
              <a:rPr lang="zh-TW" altLang="en-US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0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73" y="4678026"/>
            <a:ext cx="2574591" cy="165683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199" y="2662979"/>
            <a:ext cx="2574591" cy="172999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072" y="2662979"/>
            <a:ext cx="2574591" cy="1747225"/>
          </a:xfrm>
          <a:prstGeom prst="rect">
            <a:avLst/>
          </a:prstGeom>
        </p:spPr>
      </p:pic>
      <p:sp>
        <p:nvSpPr>
          <p:cNvPr id="31" name="橢圓形圖說文字 30"/>
          <p:cNvSpPr/>
          <p:nvPr/>
        </p:nvSpPr>
        <p:spPr>
          <a:xfrm flipH="1">
            <a:off x="182146" y="4225446"/>
            <a:ext cx="1912209" cy="1508018"/>
          </a:xfrm>
          <a:prstGeom prst="wedgeEllipseCallout">
            <a:avLst>
              <a:gd name="adj1" fmla="val -40673"/>
              <a:gd name="adj2" fmla="val 5863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accent1">
                  <a:lumMod val="75000"/>
                </a:schemeClr>
              </a:solidFill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4099" name="Picture 3" descr="D:\雅婷的資料夾\北教大\食媒性疾病防治教案教師指引手冊\素材\GM_01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64" y="4705937"/>
            <a:ext cx="1692612" cy="112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雅婷的資料夾\北教大\食媒性疾病防治教案教師指引手冊\素材\s_GM_01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49" y="4875863"/>
            <a:ext cx="1140696" cy="171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83945" y="2117142"/>
            <a:ext cx="1859051" cy="1382659"/>
            <a:chOff x="322857" y="2117142"/>
            <a:chExt cx="1859051" cy="1382659"/>
          </a:xfrm>
        </p:grpSpPr>
        <p:sp>
          <p:nvSpPr>
            <p:cNvPr id="5" name="橢圓形圖說文字 4"/>
            <p:cNvSpPr/>
            <p:nvPr/>
          </p:nvSpPr>
          <p:spPr>
            <a:xfrm flipH="1">
              <a:off x="322857" y="2117142"/>
              <a:ext cx="1810413" cy="1382659"/>
            </a:xfrm>
            <a:prstGeom prst="wedgeEllipseCallo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60081" y="2548263"/>
              <a:ext cx="1821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spc="-300" dirty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戴</a:t>
              </a:r>
              <a:r>
                <a:rPr lang="zh-TW" altLang="en-US" sz="2800" b="1" spc="-300" dirty="0" smtClean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口罩</a:t>
              </a:r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86183" y="4513411"/>
            <a:ext cx="19819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嘔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物用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漂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白水</a:t>
            </a:r>
            <a:endParaRPr lang="en-US" altLang="zh-TW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ts val="2600"/>
              </a:lnSpc>
            </a:pP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112615" y="2041002"/>
            <a:ext cx="1953068" cy="1751203"/>
            <a:chOff x="7112615" y="2041002"/>
            <a:chExt cx="1953068" cy="1751203"/>
          </a:xfrm>
        </p:grpSpPr>
        <p:sp>
          <p:nvSpPr>
            <p:cNvPr id="32" name="橢圓形圖說文字 31"/>
            <p:cNvSpPr/>
            <p:nvPr/>
          </p:nvSpPr>
          <p:spPr>
            <a:xfrm>
              <a:off x="7112615" y="2041002"/>
              <a:ext cx="1953068" cy="1751203"/>
            </a:xfrm>
            <a:prstGeom prst="wedgeEllipseCallout">
              <a:avLst>
                <a:gd name="adj1" fmla="val -41254"/>
                <a:gd name="adj2" fmla="val 5472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308849" y="2348999"/>
              <a:ext cx="1676560" cy="82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000" b="1" spc="-300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在家休息，少</a:t>
              </a:r>
              <a:r>
                <a:rPr lang="zh-TW" altLang="en-US" sz="2000" b="1" spc="-300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去公共場所</a:t>
              </a:r>
              <a:endParaRPr lang="zh-TW" altLang="en-US" sz="2000" b="1" spc="-300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083762" y="4419262"/>
            <a:ext cx="1972104" cy="1621615"/>
            <a:chOff x="7083762" y="4419262"/>
            <a:chExt cx="1972104" cy="1621615"/>
          </a:xfrm>
        </p:grpSpPr>
        <p:sp>
          <p:nvSpPr>
            <p:cNvPr id="38" name="橢圓形圖說文字 37"/>
            <p:cNvSpPr/>
            <p:nvPr/>
          </p:nvSpPr>
          <p:spPr>
            <a:xfrm>
              <a:off x="7083762" y="4419262"/>
              <a:ext cx="1972104" cy="1621615"/>
            </a:xfrm>
            <a:prstGeom prst="wedgeEllipseCallout">
              <a:avLst>
                <a:gd name="adj1" fmla="val -50428"/>
                <a:gd name="adj2" fmla="val 37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227144" y="4769728"/>
              <a:ext cx="1806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TW" altLang="en-US" sz="2000" b="1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不要與他人共用生活</a:t>
              </a:r>
              <a:r>
                <a:rPr lang="zh-TW" alt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用品</a:t>
              </a:r>
              <a:endParaRPr lang="zh-TW" altLang="en-US" sz="2000" b="1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7800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408" y="669747"/>
            <a:ext cx="737760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吃壞肚子 </a:t>
            </a:r>
            <a:r>
              <a:rPr lang="en-US" altLang="zh-TW" sz="5400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  <a:cs typeface="Times New Roman" panose="02020603050405020304" pitchFamily="18" charset="0"/>
              </a:rPr>
              <a:t>you &amp; me</a:t>
            </a:r>
            <a:endParaRPr lang="zh-TW" altLang="en-US" sz="5400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黑體EB" pitchFamily="34" charset="-120"/>
              <a:ea typeface="文鼎黑體EB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內容版面配置區 2"/>
          <p:cNvSpPr>
            <a:spLocks noGrp="1"/>
          </p:cNvSpPr>
          <p:nvPr>
            <p:ph idx="1"/>
          </p:nvPr>
        </p:nvSpPr>
        <p:spPr>
          <a:xfrm>
            <a:off x="668536" y="2721896"/>
            <a:ext cx="4751781" cy="235249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en-US" altLang="zh-TW" sz="16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教室課堂的觀察</a:t>
            </a:r>
            <a:endParaRPr lang="en-US" altLang="zh-TW" b="1" u="sng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經驗分享</a:t>
            </a: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SzPct val="60000"/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18" y="1701238"/>
            <a:ext cx="2981922" cy="4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2475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064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28022"/>
            <a:ext cx="9144000" cy="502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524" y="229808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 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 </a:t>
            </a:r>
            <a:r>
              <a:rPr lang="en-US" altLang="zh-TW" b="1" i="1" spc="-3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468731" y="1938289"/>
            <a:ext cx="8066934" cy="2636467"/>
          </a:xfrm>
        </p:spPr>
        <p:txBody>
          <a:bodyPr>
            <a:normAutofit/>
          </a:bodyPr>
          <a:lstStyle/>
          <a:p>
            <a:r>
              <a:rPr lang="zh-TW" altLang="zh-TW" b="1" spc="-15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spc="-15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spc="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kern="100" dirty="0">
              <a:solidFill>
                <a:schemeClr val="accent6">
                  <a:lumMod val="75000"/>
                </a:schemeClr>
              </a:soli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  <a:p>
            <a:pPr marL="400050" lvl="1" indent="0">
              <a:lnSpc>
                <a:spcPct val="250000"/>
              </a:lnSpc>
              <a:buNone/>
            </a:pPr>
            <a:r>
              <a:rPr lang="en-US" altLang="zh-TW" sz="2000" u="sng" kern="100" dirty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https://</a:t>
            </a:r>
            <a:r>
              <a:rPr lang="en-US" altLang="zh-TW" sz="2000" u="sng" kern="100" dirty="0" smtClean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www.youtube.com/watch?v=L9CppbG6QPs</a:t>
            </a:r>
            <a:endParaRPr lang="en-US" altLang="zh-TW" sz="2000" u="sng" kern="100" dirty="0" smtClean="0">
              <a:solidFill>
                <a:srgbClr val="0000FF"/>
              </a:solidFill>
              <a:latin typeface="Times New Roman"/>
              <a:ea typeface="標楷體"/>
            </a:endParaRPr>
          </a:p>
          <a:p>
            <a:pPr marL="400050" lvl="1" indent="0">
              <a:buNone/>
            </a:pP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</a:t>
            </a:r>
            <a:endParaRPr lang="en-US" altLang="zh-TW" sz="16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橢圓形圖說文字 1"/>
          <p:cNvSpPr/>
          <p:nvPr/>
        </p:nvSpPr>
        <p:spPr>
          <a:xfrm>
            <a:off x="1896532" y="4343011"/>
            <a:ext cx="2235201" cy="1325480"/>
          </a:xfrm>
          <a:prstGeom prst="wedgeEllipseCallout">
            <a:avLst>
              <a:gd name="adj1" fmla="val 59655"/>
              <a:gd name="adj2" fmla="val 386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400" b="1" dirty="0" smtClean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sz="2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2" name="Picture 4" descr="D:\雅婷的資料夾\北教大\食媒性疾病防治教案教師指引手冊\素材\追趕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7520" y="4467782"/>
            <a:ext cx="2381956" cy="2209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雅婷的資料夾\北教大\食媒性疾病防治教案教師指引手冊\素材\細菌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7" y="5170311"/>
            <a:ext cx="1298461" cy="14963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481024" y="592027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-4067175" y="4629150"/>
            <a:ext cx="31623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7199" y="484705"/>
            <a:ext cx="844944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確保食品安全的</a:t>
            </a:r>
            <a:r>
              <a:rPr lang="zh-TW" altLang="en-US" sz="40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五個方法</a:t>
            </a:r>
            <a:endParaRPr lang="zh-TW" altLang="en-US" sz="40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689705" y="1412279"/>
            <a:ext cx="8066934" cy="1140421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TW" sz="1800" kern="100" dirty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https://</a:t>
            </a:r>
            <a:r>
              <a:rPr lang="en-US" altLang="zh-TW" sz="18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www.youtube.com/watch?v=ONkKy68HEIM</a:t>
            </a:r>
            <a:endParaRPr lang="en-US" altLang="zh-TW" sz="1800" kern="100" dirty="0" smtClean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世界衛生組織</a:t>
            </a:r>
            <a:r>
              <a:rPr lang="en-US" altLang="zh-TW" sz="14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</a:rPr>
              <a:t>(WHO: Five keys to safer food)</a:t>
            </a:r>
            <a:endParaRPr lang="zh-TW" altLang="zh-TW" sz="1400" kern="100" dirty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pic>
        <p:nvPicPr>
          <p:cNvPr id="17" name="內容版面配置區 3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041" y="2596194"/>
            <a:ext cx="5073917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42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1803"/>
            <a:ext cx="9144000" cy="4946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658809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要洗手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0" name="Picture 2" descr="D:\雅婷的資料夾\食媒性疾病防治教案教師指引手冊\素材\確保食物安全的方法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8" y="784365"/>
            <a:ext cx="6618971" cy="6618971"/>
          </a:xfrm>
          <a:prstGeom prst="rect">
            <a:avLst/>
          </a:prstGeom>
          <a:noFill/>
          <a:effectLst>
            <a:outerShdw blurRad="762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800" b="1" i="1" spc="-1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生</a:t>
            </a:r>
            <a:r>
              <a:rPr lang="zh-TW" altLang="en-US" sz="4800" b="1" i="1" spc="-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熟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食分開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01344" y="2592073"/>
            <a:ext cx="3774545" cy="2967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區分生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、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熟食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要使用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不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同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砧板及刀具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        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避免交互</a:t>
            </a:r>
            <a:r>
              <a:rPr lang="zh-TW" altLang="en-US" sz="32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汙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染</a:t>
            </a:r>
            <a:endParaRPr lang="zh-TW" altLang="en-US" sz="3200" b="1" spc="-300" dirty="0">
              <a:solidFill>
                <a:srgbClr val="FFC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4098" name="Picture 2" descr="D:\雅婷的資料夾\北教大\食媒性疾病防治教案教師指引手冊\素材\確保食物安全的方法_2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9863" r="5787" b="17159"/>
          <a:stretch/>
        </p:blipFill>
        <p:spPr bwMode="auto">
          <a:xfrm>
            <a:off x="4075890" y="2577561"/>
            <a:ext cx="4785778" cy="33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000" b="1" i="1" spc="3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澈底加熱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42089" y="2634925"/>
            <a:ext cx="3060018" cy="2348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食品加熱</a:t>
            </a:r>
            <a: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溫度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需超過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70</a:t>
            </a:r>
            <a:r>
              <a:rPr lang="zh-TW" altLang="zh-TW" sz="32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℃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，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細菌才易被消滅。</a:t>
            </a:r>
            <a:endParaRPr lang="zh-TW" altLang="en-US" sz="32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19" name="Picture 3" descr="D:\雅婷的資料夾\食媒性疾病防治教案教師指引手冊\素材\確保食物安全的方法_3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5" y="1307635"/>
            <a:ext cx="5503067" cy="55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8616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要注意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保存溫度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467285" y="2034340"/>
            <a:ext cx="3316775" cy="4061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在安全的溫度下保存食物（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&lt;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5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或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&gt;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60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）。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endParaRPr lang="en-US" altLang="zh-TW" sz="1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調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製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後勿於室溫下放置超過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2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小時，夏天時勿放置超過 </a:t>
            </a: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1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小時。</a:t>
            </a:r>
            <a:endParaRPr lang="zh-TW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20" name="Picture 4" descr="D:\雅婷的資料夾\食媒性疾病防治教案教師指引手冊\素材\確保食物安全的方法_4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23" y="1192587"/>
            <a:ext cx="5495645" cy="54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115250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120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6349"/>
            <a:ext cx="9144000" cy="494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535083" y="339349"/>
            <a:ext cx="911691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要新鮮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5122" name="Picture 2" descr="D:\雅婷的資料夾\北教大\食媒性疾病防治教案教師指引手冊\素材\確保食物安全的方法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72" y="762855"/>
            <a:ext cx="6767119" cy="67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endParaRPr lang="zh-TW" altLang="en-US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2749292" y="2456359"/>
            <a:ext cx="778963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向右箭號 20"/>
          <p:cNvSpPr/>
          <p:nvPr/>
        </p:nvSpPr>
        <p:spPr>
          <a:xfrm>
            <a:off x="5971004" y="2584038"/>
            <a:ext cx="700458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1" name="向右箭號 30"/>
          <p:cNvSpPr/>
          <p:nvPr/>
        </p:nvSpPr>
        <p:spPr>
          <a:xfrm rot="10800000">
            <a:off x="5904691" y="5119603"/>
            <a:ext cx="589364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2" name="向右箭號 31"/>
          <p:cNvSpPr/>
          <p:nvPr/>
        </p:nvSpPr>
        <p:spPr>
          <a:xfrm rot="5400000">
            <a:off x="7611006" y="3948281"/>
            <a:ext cx="663338" cy="428628"/>
          </a:xfrm>
          <a:prstGeom prst="rightArrow">
            <a:avLst>
              <a:gd name="adj1" fmla="val 5112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3" name="圖片 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8" y="1647568"/>
            <a:ext cx="1929367" cy="210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圖片 3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1793814"/>
            <a:ext cx="1575673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29" y="1762001"/>
            <a:ext cx="1633895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32" y="4577033"/>
            <a:ext cx="1633895" cy="208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4494264"/>
            <a:ext cx="1578339" cy="202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6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48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搓七字訣</a:t>
            </a:r>
            <a:endParaRPr lang="zh-TW" altLang="en-US" sz="48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23528" y="3429000"/>
            <a:ext cx="202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雙手的手心相互搓揉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38926" y="3443111"/>
            <a:ext cx="2048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外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手心、手背相互搓揉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534973" y="3445933"/>
            <a:ext cx="188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夾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食指夾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縫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588224" y="3460044"/>
            <a:ext cx="210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弓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手心與手指背相互搓揉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944222" y="5807237"/>
            <a:ext cx="239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大拇指與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虎口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631069" y="5800348"/>
            <a:ext cx="216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立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手指立起與手心互相搓揉指尖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237761" y="5798607"/>
            <a:ext cx="243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腕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不要忘記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手腕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2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3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63" y="2338624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83" y="2330711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2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69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66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61096" y="251747"/>
            <a:ext cx="784986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洗手五時機</a:t>
            </a:r>
            <a:endParaRPr lang="zh-TW" altLang="en-US" sz="54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內容版面配置區 3" descr="cdc_Kidv1_m4_01_01_c.jpg"/>
          <p:cNvPicPr/>
          <p:nvPr/>
        </p:nvPicPr>
        <p:blipFill rotWithShape="1">
          <a:blip r:embed="rId2"/>
          <a:srcRect l="15565" t="35644" r="49846" b="40021"/>
          <a:stretch/>
        </p:blipFill>
        <p:spPr bwMode="auto">
          <a:xfrm>
            <a:off x="649682" y="1183405"/>
            <a:ext cx="2533236" cy="192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內容版面配置區 3" descr="cdc_Kidv1_m4_01_01_c.jpg"/>
          <p:cNvPicPr/>
          <p:nvPr/>
        </p:nvPicPr>
        <p:blipFill>
          <a:blip r:embed="rId2"/>
          <a:srcRect l="15565" t="4735" r="49846" b="70010"/>
          <a:stretch>
            <a:fillRect/>
          </a:stretch>
        </p:blipFill>
        <p:spPr>
          <a:xfrm>
            <a:off x="3345014" y="1233705"/>
            <a:ext cx="2432951" cy="187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內容版面配置區 3" descr="cdc_Kidv1_m4_01_01_c.jpg"/>
          <p:cNvPicPr/>
          <p:nvPr/>
        </p:nvPicPr>
        <p:blipFill>
          <a:blip r:embed="rId2"/>
          <a:srcRect l="50154" t="4735" r="13527" b="70010"/>
          <a:stretch>
            <a:fillRect/>
          </a:stretch>
        </p:blipFill>
        <p:spPr>
          <a:xfrm>
            <a:off x="5839978" y="1238911"/>
            <a:ext cx="2548577" cy="188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內容版面配置區 3" descr="cdc_Kidv1_m4_01_01_c.jpg"/>
          <p:cNvPicPr/>
          <p:nvPr/>
        </p:nvPicPr>
        <p:blipFill>
          <a:blip r:embed="rId2"/>
          <a:srcRect l="50154" t="34725" r="13527" b="40021"/>
          <a:stretch>
            <a:fillRect/>
          </a:stretch>
        </p:blipFill>
        <p:spPr>
          <a:xfrm>
            <a:off x="1541734" y="3704571"/>
            <a:ext cx="2533236" cy="18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內容版面配置區 3" descr="cdc_Kidv1_m4_01_01_c.jpg"/>
          <p:cNvPicPr/>
          <p:nvPr/>
        </p:nvPicPr>
        <p:blipFill>
          <a:blip r:embed="rId2"/>
          <a:srcRect l="13836" t="66293" r="49846" b="8453"/>
          <a:stretch>
            <a:fillRect/>
          </a:stretch>
        </p:blipFill>
        <p:spPr>
          <a:xfrm>
            <a:off x="5379526" y="3709669"/>
            <a:ext cx="2492652" cy="180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字方塊 22"/>
          <p:cNvSpPr txBox="1"/>
          <p:nvPr/>
        </p:nvSpPr>
        <p:spPr>
          <a:xfrm>
            <a:off x="3553544" y="3121546"/>
            <a:ext cx="201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上廁所後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924885" y="5587275"/>
            <a:ext cx="340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跟小嬰兒玩之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54477" y="3112589"/>
            <a:ext cx="257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吃東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j-cs"/>
              </a:rPr>
              <a:t>西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之前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121275" y="3112589"/>
            <a:ext cx="198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擤鼻涕後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792689" y="558727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看病前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76235" y="6233806"/>
            <a:ext cx="84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玩遊戲之後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觸摸動物後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手髒時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回到家之</a:t>
            </a:r>
            <a:r>
              <a:rPr lang="zh-TW" altLang="en-US" sz="2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</a:t>
            </a:r>
            <a:endParaRPr lang="zh-TW" altLang="en-US" sz="2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3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2079" y="29445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zh-TW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 txBox="1">
            <a:spLocks/>
          </p:cNvSpPr>
          <p:nvPr/>
        </p:nvSpPr>
        <p:spPr>
          <a:xfrm>
            <a:off x="628650" y="2541636"/>
            <a:ext cx="8330524" cy="222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健康</a:t>
            </a:r>
            <a:r>
              <a:rPr lang="en-US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600" u="sng" dirty="0" smtClean="0">
                <a:solidFill>
                  <a:srgbClr val="00B0F0"/>
                </a:solidFill>
                <a:latin typeface="+mj-lt"/>
                <a:hlinkClick r:id="rId5"/>
              </a:rPr>
              <a:t>https://www.youtube.com/watch?v=L9CppbG6QPs</a:t>
            </a:r>
            <a: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</a:b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18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500" u="sng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zh-TW" altLang="en-US" dirty="0"/>
          </a:p>
        </p:txBody>
      </p:sp>
      <p:pic>
        <p:nvPicPr>
          <p:cNvPr id="1027" name="Picture 3" descr="D:\雅婷的資料夾\北教大\食媒性疾病防治教案教師指引手冊\素材\8911465-bi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61" y="4291262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701938" y="6320857"/>
            <a:ext cx="2435406" cy="960725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19100" y="480087"/>
            <a:ext cx="7957524" cy="101825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預防諾羅病毒感染要注意</a:t>
            </a:r>
            <a:r>
              <a:rPr lang="en-US" altLang="zh-TW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!!!</a:t>
            </a:r>
            <a:endParaRPr lang="zh-TW" altLang="en-US" sz="4800" b="1" i="1" u="sng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426380" y="5758226"/>
            <a:ext cx="315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乾洗手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液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40468" y="5697331"/>
            <a:ext cx="320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要用</a:t>
            </a:r>
            <a: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肥皂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479835" y="5697331"/>
            <a:ext cx="23897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酒精</a:t>
            </a:r>
            <a:r>
              <a:rPr lang="zh-TW" altLang="en-US" sz="27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</a:p>
          <a:p>
            <a:pPr algn="ctr"/>
            <a:endParaRPr lang="zh-TW" altLang="en-US" sz="27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D:\雅婷的資料夾\北教大\食媒性疾病防治教案教師指引手冊\素材\肥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8" y="3229157"/>
            <a:ext cx="2510472" cy="16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雅婷的資料夾\北教大\食媒性疾病防治教案教師指引手冊\素材\優質酒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86" y="1589372"/>
            <a:ext cx="1262174" cy="38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乾洗手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00" y="1811480"/>
            <a:ext cx="1076958" cy="3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452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85606"/>
            <a:ext cx="9144000" cy="507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5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你</a:t>
            </a:r>
            <a:r>
              <a:rPr lang="zh-TW" altLang="en-US" sz="5400" b="1" i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</a:t>
            </a:r>
            <a:r>
              <a:rPr lang="zh-TW" altLang="en-US" sz="5400" b="1" i="1" spc="-15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</a:t>
            </a:r>
            <a:endParaRPr lang="zh-TW" altLang="en-US" sz="5400" b="1" i="1" spc="-150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366670" y="2376463"/>
            <a:ext cx="7886700" cy="2540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練習看看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將圖卡排出正確的順序，</a:t>
            </a: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完成洗手五步驟</a:t>
            </a:r>
            <a:endParaRPr lang="zh-TW" altLang="en-US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29126" y="2260254"/>
            <a:ext cx="793576" cy="7935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29126" y="3593866"/>
            <a:ext cx="793576" cy="793576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pic>
        <p:nvPicPr>
          <p:cNvPr id="3074" name="Picture 2" descr="D:\雅婷的資料夾\北教大\食媒性疾病防治教案教師指引手冊\素材\洗手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71" y="4321803"/>
            <a:ext cx="2054416" cy="23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04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31578"/>
            <a:ext cx="9144000" cy="5126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0816" y="240733"/>
            <a:ext cx="888345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423115" y="1936192"/>
            <a:ext cx="6611425" cy="677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宋注音破音三" panose="020B0602010101010101" pitchFamily="34" charset="-120"/>
                <a:ea typeface="文鼎標宋注音破音三" panose="020B0602010101010101" pitchFamily="34" charset="-120"/>
              </a:rPr>
              <a:t>什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情境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下容易感染食媒性疾病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</p:txBody>
      </p:sp>
      <p:sp>
        <p:nvSpPr>
          <p:cNvPr id="40" name="橢圓 39"/>
          <p:cNvSpPr/>
          <p:nvPr/>
        </p:nvSpPr>
        <p:spPr>
          <a:xfrm>
            <a:off x="530727" y="1809887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81000"/>
              </p:ext>
            </p:extLst>
          </p:nvPr>
        </p:nvGraphicFramePr>
        <p:xfrm>
          <a:off x="818695" y="2697891"/>
          <a:ext cx="7820264" cy="34995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25597"/>
                <a:gridCol w="3894667"/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</a:pPr>
                      <a:endParaRPr lang="zh-TW" sz="2700" b="0" kern="100" dirty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  <a:defRPr/>
                      </a:pPr>
                      <a:endParaRPr lang="zh-TW" altLang="zh-TW" sz="2700" b="0" kern="100" dirty="0" smtClean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9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外出旅遊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時</a:t>
                      </a:r>
                      <a:r>
                        <a:rPr lang="zh-TW" altLang="en-US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，</a:t>
                      </a:r>
                      <a: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/>
                      </a:r>
                      <a:b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買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路邊販賣的冷飲</a:t>
                      </a:r>
                      <a:endParaRPr lang="zh-TW" sz="2100" b="1" kern="1200" spc="-300" dirty="0">
                        <a:solidFill>
                          <a:schemeClr val="accent1"/>
                        </a:solidFill>
                        <a:latin typeface="文鼎標楷注音" panose="020B0602010101010101" pitchFamily="34" charset="-120"/>
                        <a:ea typeface="文鼎標楷注音" panose="020B0602010101010101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上完廁所沒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洗手</a:t>
                      </a:r>
                      <a:r>
                        <a:rPr lang="zh-TW" altLang="en-US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，</a:t>
                      </a:r>
                      <a: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/>
                      </a:r>
                      <a:b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就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去拿點心吃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楷體注音" panose="040B0700000000000000" pitchFamily="82" charset="-120"/>
                        <a:ea typeface="新細明體" panose="02020500000000000000" pitchFamily="18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9" y="2727791"/>
            <a:ext cx="378731" cy="34608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29" y="2727791"/>
            <a:ext cx="378731" cy="346082"/>
          </a:xfrm>
          <a:prstGeom prst="rect">
            <a:avLst/>
          </a:prstGeom>
        </p:spPr>
      </p:pic>
      <p:pic>
        <p:nvPicPr>
          <p:cNvPr id="18" name="Picture 3" descr="D:\雅婷的資料夾\北教大\食媒性疾病防治教案教師指引手冊\素材\上廁所洗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83" y="4280362"/>
            <a:ext cx="2933019" cy="15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飲料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54" y="4103118"/>
            <a:ext cx="881436" cy="19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雅婷的資料夾\北教大\食媒性疾病防治教案教師指引手冊\素材\飲料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89" y="4026016"/>
            <a:ext cx="929655" cy="20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48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5863"/>
            <a:ext cx="9144000" cy="518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9184" y="201822"/>
            <a:ext cx="849434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423115" y="1675863"/>
            <a:ext cx="8007964" cy="78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時候要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530727" y="1549558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37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66887"/>
              </p:ext>
            </p:extLst>
          </p:nvPr>
        </p:nvGraphicFramePr>
        <p:xfrm>
          <a:off x="778206" y="2927838"/>
          <a:ext cx="7684851" cy="2957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1991"/>
                <a:gridCol w="2217906"/>
                <a:gridCol w="1896894"/>
                <a:gridCol w="1498060"/>
              </a:tblGrid>
              <a:tr h="451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吃東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破音一" panose="020B0602010101010101" pitchFamily="34" charset="-120"/>
                          <a:ea typeface="文鼎標楷注音破音一" panose="020B0602010101010101" pitchFamily="34" charset="-120"/>
                        </a:rPr>
                        <a:t>西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擦完鼻涕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看病後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</a:tr>
              <a:tr h="25057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1" y="3009803"/>
            <a:ext cx="199786" cy="295701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54" y="3005969"/>
            <a:ext cx="199786" cy="295701"/>
          </a:xfrm>
          <a:prstGeom prst="rect">
            <a:avLst/>
          </a:prstGeom>
        </p:spPr>
      </p:pic>
      <p:pic>
        <p:nvPicPr>
          <p:cNvPr id="14" name="Picture 3" descr="D:\雅婷的資料夾\北教大\食媒性疾病防治教案教師指引手冊\素材\鼻涕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36" y="3663707"/>
            <a:ext cx="1422336" cy="20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9" descr="D:\雅婷的資料夾\北教大\食媒性疾病防治教案教師指引手冊\素材\吃飯前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8" y="3964536"/>
            <a:ext cx="1929237" cy="16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3" descr="D:\雅婷的資料夾\北教大\食媒性疾病防治教案教師指引手冊\素材\看病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76" y="3866600"/>
            <a:ext cx="1509629" cy="175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88" y="3010518"/>
            <a:ext cx="199786" cy="295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95089" y="2261110"/>
            <a:ext cx="723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請先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 )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v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後，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再 寫 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畫完成下表。</a:t>
            </a:r>
          </a:p>
        </p:txBody>
      </p:sp>
    </p:spTree>
    <p:extLst>
      <p:ext uri="{BB962C8B-B14F-4D97-AF65-F5344CB8AC3E}">
        <p14:creationId xmlns:p14="http://schemas.microsoft.com/office/powerpoint/2010/main" val="28249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52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410"/>
            <a:ext cx="9144000" cy="513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211548"/>
            <a:ext cx="863053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277194" y="2058597"/>
            <a:ext cx="7322051" cy="664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0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中填入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「1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」的「洗手五步驟」</a:t>
            </a:r>
            <a:endParaRPr lang="en-US" altLang="zh-TW" sz="20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3447" y="2035084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pSp>
        <p:nvGrpSpPr>
          <p:cNvPr id="25" name="组合 1"/>
          <p:cNvGrpSpPr/>
          <p:nvPr/>
        </p:nvGrpSpPr>
        <p:grpSpPr>
          <a:xfrm>
            <a:off x="6391789" y="993513"/>
            <a:ext cx="2822767" cy="1113532"/>
            <a:chOff x="2532888" y="1831537"/>
            <a:chExt cx="10114788" cy="3990105"/>
          </a:xfrm>
        </p:grpSpPr>
        <p:cxnSp>
          <p:nvCxnSpPr>
            <p:cNvPr id="26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8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33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雅婷的資料夾\食媒性疾病防治教案教師指引手冊\素材\( )5格圖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84" y="965606"/>
            <a:ext cx="9351339" cy="66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4435525" y="4394325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1</a:t>
            </a:r>
            <a:endParaRPr lang="zh-TW" altLang="en-US" sz="2400" dirty="0"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1776" y="4403189"/>
            <a:ext cx="364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3</a:t>
            </a:r>
            <a:r>
              <a:rPr lang="en-US" altLang="zh-TW" sz="1400" kern="100" dirty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 </a:t>
            </a:r>
            <a:endParaRPr lang="zh-TW" altLang="zh-TW" sz="1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54572" y="438605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2</a:t>
            </a:r>
            <a:endParaRPr lang="zh-TW" altLang="zh-TW" sz="2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7999071" y="4389650"/>
            <a:ext cx="25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4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2635161" y="4378420"/>
            <a:ext cx="299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5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1064" y="4648694"/>
            <a:ext cx="1531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沖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清 水 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 乾淨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4" name="矩形 33"/>
          <p:cNvSpPr/>
          <p:nvPr/>
        </p:nvSpPr>
        <p:spPr>
          <a:xfrm>
            <a:off x="2077113" y="4663100"/>
            <a:ext cx="1500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毛 巾或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紙 巾 擦 乾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3830999" y="4663100"/>
            <a:ext cx="16872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濕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開 水 龍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頭 把 手 淋 濕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6" name="矩形 35"/>
          <p:cNvSpPr/>
          <p:nvPr/>
        </p:nvSpPr>
        <p:spPr>
          <a:xfrm>
            <a:off x="5637470" y="4676009"/>
            <a:ext cx="15664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肥 皂 搓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 </a:t>
            </a:r>
            <a:r>
              <a:rPr lang="en-US" altLang="zh-TW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20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秒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7" name="矩形 36"/>
          <p:cNvSpPr/>
          <p:nvPr/>
        </p:nvSpPr>
        <p:spPr>
          <a:xfrm>
            <a:off x="7306952" y="4701827"/>
            <a:ext cx="1659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</a:t>
            </a:r>
            <a:r>
              <a:rPr lang="zh-TW" altLang="en-US" sz="14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 水 沖洗  水 龍 頭 並 關掉。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585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1089"/>
            <a:ext cx="9144000" cy="518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395153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上課重點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7" name="组合 1"/>
          <p:cNvGrpSpPr/>
          <p:nvPr/>
        </p:nvGrpSpPr>
        <p:grpSpPr>
          <a:xfrm>
            <a:off x="6701938" y="724151"/>
            <a:ext cx="2435406" cy="960725"/>
            <a:chOff x="2532888" y="1831537"/>
            <a:chExt cx="10114788" cy="3990105"/>
          </a:xfrm>
        </p:grpSpPr>
        <p:cxnSp>
          <p:nvCxnSpPr>
            <p:cNvPr id="18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0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4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內容版面配置區 2"/>
          <p:cNvSpPr>
            <a:spLocks noGrp="1"/>
          </p:cNvSpPr>
          <p:nvPr>
            <p:ph idx="1"/>
          </p:nvPr>
        </p:nvSpPr>
        <p:spPr>
          <a:xfrm>
            <a:off x="573540" y="1907396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媒性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了</a:t>
            </a:r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自己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感染食媒性疾病時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避免傳染給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2800" b="1" kern="100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</a:t>
            </a:r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時機</a:t>
            </a:r>
            <a:endParaRPr lang="en-US" altLang="zh-TW" sz="2800" b="1" kern="100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品安全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的方法</a:t>
            </a:r>
            <a:endParaRPr lang="en-US" altLang="zh-TW" sz="2800" b="1" spc="-3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預防食媒性疾病的方法</a:t>
            </a:r>
            <a:endParaRPr lang="en-US" altLang="zh-TW" sz="28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重點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55" y="3998627"/>
            <a:ext cx="2667878" cy="21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68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96060"/>
            <a:ext cx="9144000" cy="4871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4631" y="269943"/>
            <a:ext cx="9029369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我要如何當一個</a:t>
            </a:r>
            <a:r>
              <a:rPr lang="zh-TW" altLang="en-US" sz="40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防疫小尖兵</a:t>
            </a:r>
            <a:endParaRPr lang="zh-TW" altLang="en-US" sz="40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888072" y="2346774"/>
            <a:ext cx="5952933" cy="738743"/>
          </a:xfrm>
          <a:prstGeom prst="roundRect">
            <a:avLst/>
          </a:prstGeom>
          <a:solidFill>
            <a:srgbClr val="FDE8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分辨食物的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888073" y="3675082"/>
            <a:ext cx="7426618" cy="9163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我會注意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洗手的五時機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，並養成</a:t>
            </a:r>
            <a:endParaRPr lang="en-US" altLang="zh-TW" sz="2800" b="1" spc="-300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勤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洗手的好習慣</a:t>
            </a:r>
            <a:endParaRPr lang="en-US" altLang="zh-TW" sz="2800" b="1" spc="-300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88072" y="4929748"/>
            <a:ext cx="6821365" cy="738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我會跟家人</a:t>
            </a:r>
            <a:r>
              <a:rPr lang="zh-TW" altLang="en-US" sz="2800" b="1" spc="-300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分享</a:t>
            </a:r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上課的心得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6321233" y="1072987"/>
            <a:ext cx="2822767" cy="1113532"/>
            <a:chOff x="2532888" y="1831537"/>
            <a:chExt cx="10114788" cy="3990105"/>
          </a:xfrm>
        </p:grpSpPr>
        <p:cxnSp>
          <p:nvCxnSpPr>
            <p:cNvPr id="12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14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18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08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1741876" y="2770663"/>
            <a:ext cx="7886700" cy="2165414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會引起腸胃炎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2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腸胃炎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會有哪些症狀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spcBef>
                <a:spcPts val="1800"/>
              </a:spcBef>
            </a:pP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629890" y="2538919"/>
            <a:ext cx="1027069" cy="99698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Q1</a:t>
            </a:r>
            <a:endParaRPr lang="zh-TW" altLang="en-US" sz="3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18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5" y="3535902"/>
            <a:ext cx="2098137" cy="29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584479" y="328133"/>
            <a:ext cx="6270896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課堂提問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29890" y="3832335"/>
            <a:ext cx="1027069" cy="996984"/>
            <a:chOff x="751490" y="3832335"/>
            <a:chExt cx="1027069" cy="996984"/>
          </a:xfrm>
        </p:grpSpPr>
        <p:sp>
          <p:nvSpPr>
            <p:cNvPr id="20" name="橢圓 19"/>
            <p:cNvSpPr/>
            <p:nvPr/>
          </p:nvSpPr>
          <p:spPr>
            <a:xfrm>
              <a:off x="751490" y="3832335"/>
              <a:ext cx="1027069" cy="99698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877949" y="4038439"/>
              <a:ext cx="774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甜妞體H" pitchFamily="82" charset="-120"/>
                  <a:ea typeface="文鼎甜妞體H" pitchFamily="82" charset="-120"/>
                </a:rPr>
                <a:t>Q2</a:t>
              </a:r>
              <a:endParaRPr lang="zh-TW" altLang="en-US" sz="3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1301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512221" y="328132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好的微生物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E:\饮食篇\24一起共餐 快乐聚餐\GM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03180"/>
            <a:ext cx="3080153" cy="462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4572000" y="2012762"/>
            <a:ext cx="4220708" cy="3724694"/>
          </a:xfrm>
          <a:prstGeom prst="wedgeEllipseCallout">
            <a:avLst>
              <a:gd name="adj1" fmla="val -68681"/>
              <a:gd name="adj2" fmla="val 2656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 descr="D:\雅婷的資料夾\北教大\食媒性疾病防治教案教師指引手冊\素材\好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99" y="2366682"/>
            <a:ext cx="1298228" cy="2424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雅婷的資料夾\北教大\食媒性疾病防治教案教師指引手冊\素材\好菌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20" y="2892306"/>
            <a:ext cx="1706671" cy="22974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8025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641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壞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爛高麗菜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5740"/>
          <a:stretch/>
        </p:blipFill>
        <p:spPr bwMode="auto">
          <a:xfrm>
            <a:off x="5507615" y="1464904"/>
            <a:ext cx="3048000" cy="372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570154" y="2829261"/>
            <a:ext cx="4732195" cy="3383537"/>
          </a:xfrm>
          <a:prstGeom prst="wedgeEllipseCallout">
            <a:avLst>
              <a:gd name="adj1" fmla="val 61998"/>
              <a:gd name="adj2" fmla="val -14914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D:\雅婷的資料夾\北教大\食媒性疾病防治教案教師指引手冊\素材\細菌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375" y="3329331"/>
            <a:ext cx="1494625" cy="15259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雅婷的資料夾\北教大\食媒性疾病防治教案教師指引手冊\素材\細菌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02" y="4673604"/>
            <a:ext cx="1377297" cy="139711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雅婷的資料夾\北教大\食媒性疾病防治教案教師指引手冊\素材\細菌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795" y="3429000"/>
            <a:ext cx="1380494" cy="14811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9131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6967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致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8194" name="Picture 2" descr="D:\雅婷的資料夾\北教大\食媒性疾病防治教案教師指引手冊\素材\爛魚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2" y="1798102"/>
            <a:ext cx="3446151" cy="44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4428163" y="1890975"/>
            <a:ext cx="4328849" cy="3487849"/>
          </a:xfrm>
          <a:prstGeom prst="wedgeEllipseCallout">
            <a:avLst>
              <a:gd name="adj1" fmla="val -65463"/>
              <a:gd name="adj2" fmla="val 6057"/>
            </a:avLst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雅婷的資料夾\北教大\食媒性疾病防治教案教師指引手冊\素材\細菌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3080" y="3746245"/>
            <a:ext cx="1506254" cy="12859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雅婷的資料夾\北教大\食媒性疾病防治教案教師指引手冊\素材\細菌-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0016" y="2345414"/>
            <a:ext cx="2405599" cy="2193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雅婷的資料夾\北教大\食媒性疾病防治教案教師指引手冊\素材\細菌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1" y="2671289"/>
            <a:ext cx="1572465" cy="1026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420732" y="2214563"/>
            <a:ext cx="7538442" cy="3256801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能正確辨識保存期限。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交換檢視，食品外包裝上的保存期限</a:t>
            </a:r>
            <a:r>
              <a:rPr lang="zh-TW" altLang="en-US" sz="28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40860" y="2214563"/>
            <a:ext cx="623735" cy="6237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40860" y="3596815"/>
            <a:ext cx="623735" cy="623735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保存期限大進擊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44" y="4330827"/>
            <a:ext cx="2413275" cy="24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162"/>
          <a:stretch/>
        </p:blipFill>
        <p:spPr bwMode="auto">
          <a:xfrm>
            <a:off x="6699237" y="2165413"/>
            <a:ext cx="1977260" cy="1347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圓角矩形 1"/>
          <p:cNvSpPr/>
          <p:nvPr/>
        </p:nvSpPr>
        <p:spPr>
          <a:xfrm>
            <a:off x="6918385" y="2061713"/>
            <a:ext cx="1316164" cy="3105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9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671664" y="2240008"/>
            <a:ext cx="7141596" cy="428933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民以食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天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病從口入。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喝到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乾淨的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食物</a:t>
            </a:r>
            <a:r>
              <a:rPr lang="zh-TW" altLang="en-US" sz="24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水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時，會讓我們的身體生病，這些病就是</a:t>
            </a:r>
            <a:r>
              <a:rPr lang="zh-TW" altLang="en-US" sz="2400" b="1" dirty="0" smtClean="0">
                <a:solidFill>
                  <a:srgbClr val="0099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68706" y="2165413"/>
            <a:ext cx="693322" cy="653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768706" y="3260347"/>
            <a:ext cx="693322" cy="653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68706" y="4447568"/>
            <a:ext cx="693322" cy="653112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3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 descr="D:\雅婷的資料夾\北教大\食媒性疾病防治教案教師指引手冊\素材\不乾淨的食物-無蒼蠅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48" y="1951431"/>
            <a:ext cx="2855275" cy="23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5576</TotalTime>
  <Words>957</Words>
  <Application>Microsoft Office PowerPoint</Application>
  <PresentationFormat>如螢幕大小 (4:3)</PresentationFormat>
  <Paragraphs>224</Paragraphs>
  <Slides>36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PowerPoint 簡報</vt:lpstr>
      <vt:lpstr>吃壞肚子 you &amp; me</vt:lpstr>
      <vt:lpstr>觀賞影片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肚子痛</vt:lpstr>
      <vt:lpstr>病 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感染了食媒性疾病，如何照顧自己?</vt:lpstr>
      <vt:lpstr>感染食媒性疾病， 如何避免傳染他人?</vt:lpstr>
      <vt:lpstr>食媒性疾病 bye bye 不要來</vt:lpstr>
      <vt:lpstr>確保食品安全的五個方法</vt:lpstr>
      <vt:lpstr>1.要洗手</vt:lpstr>
      <vt:lpstr>2.要生、熟食分開</vt:lpstr>
      <vt:lpstr>3.要澈底加熱</vt:lpstr>
      <vt:lpstr>4.要注意保存溫度</vt:lpstr>
      <vt:lpstr>5.要新鮮</vt:lpstr>
      <vt:lpstr>正確洗手五步驟</vt:lpstr>
      <vt:lpstr>搓搓七字訣</vt:lpstr>
      <vt:lpstr>洗手五時機</vt:lpstr>
      <vt:lpstr>預防諾羅病毒感染要注意!!!</vt:lpstr>
      <vt:lpstr>洗手你我他</vt:lpstr>
      <vt:lpstr>我是防疫小尖兵 - 學習單</vt:lpstr>
      <vt:lpstr>我是防疫小尖兵 - 學習單</vt:lpstr>
      <vt:lpstr>我是防疫小尖兵 - 學習單</vt:lpstr>
      <vt:lpstr>上課重點</vt:lpstr>
      <vt:lpstr>我要如何當一個防疫小尖兵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若不幸感染食媒性疾病時該怎麼辦?</dc:title>
  <dc:creator>user</dc:creator>
  <cp:lastModifiedBy>Nash</cp:lastModifiedBy>
  <cp:revision>516</cp:revision>
  <dcterms:created xsi:type="dcterms:W3CDTF">2015-06-20T14:58:26Z</dcterms:created>
  <dcterms:modified xsi:type="dcterms:W3CDTF">2016-11-15T09:25:20Z</dcterms:modified>
</cp:coreProperties>
</file>